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E45"/>
    <a:srgbClr val="D9753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405"/>
  </p:normalViewPr>
  <p:slideViewPr>
    <p:cSldViewPr snapToGrid="0" snapToObjects="1">
      <p:cViewPr varScale="1">
        <p:scale>
          <a:sx n="107" d="100"/>
          <a:sy n="107" d="100"/>
        </p:scale>
        <p:origin x="708"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9FEC2E-3656-184A-A994-8286A2D34A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8960A328-1062-3646-990C-B59CC29335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BF9D6E30-6E0E-7D40-9DE8-03AC5CF63221}"/>
              </a:ext>
            </a:extLst>
          </p:cNvPr>
          <p:cNvSpPr>
            <a:spLocks noGrp="1"/>
          </p:cNvSpPr>
          <p:nvPr>
            <p:ph type="dt" sz="half" idx="10"/>
          </p:nvPr>
        </p:nvSpPr>
        <p:spPr/>
        <p:txBody>
          <a:bodyPr/>
          <a:lstStyle/>
          <a:p>
            <a:fld id="{A24322F2-DD7C-B246-BAD1-F27ACD1EC77F}" type="datetimeFigureOut">
              <a:rPr lang="en-US" smtClean="0"/>
              <a:t>9/29/2022</a:t>
            </a:fld>
            <a:endParaRPr lang="en-US"/>
          </a:p>
        </p:txBody>
      </p:sp>
      <p:sp>
        <p:nvSpPr>
          <p:cNvPr id="5" name="Footer Placeholder 4">
            <a:extLst>
              <a:ext uri="{FF2B5EF4-FFF2-40B4-BE49-F238E27FC236}">
                <a16:creationId xmlns:a16="http://schemas.microsoft.com/office/drawing/2014/main" xmlns="" id="{7DF5611F-3A81-B246-83D9-E9B9FD81ED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9F1EB80-049D-684F-9A66-FDFB03D30E29}"/>
              </a:ext>
            </a:extLst>
          </p:cNvPr>
          <p:cNvSpPr>
            <a:spLocks noGrp="1"/>
          </p:cNvSpPr>
          <p:nvPr>
            <p:ph type="sldNum" sz="quarter" idx="12"/>
          </p:nvPr>
        </p:nvSpPr>
        <p:spPr/>
        <p:txBody>
          <a:bodyPr/>
          <a:lstStyle/>
          <a:p>
            <a:fld id="{FA6CC87A-E4D8-074D-8731-95C25F6E7FB7}" type="slidenum">
              <a:rPr lang="en-US" smtClean="0"/>
              <a:t>‹#›</a:t>
            </a:fld>
            <a:endParaRPr lang="en-US"/>
          </a:p>
        </p:txBody>
      </p:sp>
    </p:spTree>
    <p:extLst>
      <p:ext uri="{BB962C8B-B14F-4D97-AF65-F5344CB8AC3E}">
        <p14:creationId xmlns:p14="http://schemas.microsoft.com/office/powerpoint/2010/main" val="1750327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1782BC-C2A9-224F-A412-61A40A2B452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79A967FF-EFCB-2240-96B5-6E28B8EA85E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188C7A5-A5EB-044F-9493-273EDCDB1E51}"/>
              </a:ext>
            </a:extLst>
          </p:cNvPr>
          <p:cNvSpPr>
            <a:spLocks noGrp="1"/>
          </p:cNvSpPr>
          <p:nvPr>
            <p:ph type="dt" sz="half" idx="10"/>
          </p:nvPr>
        </p:nvSpPr>
        <p:spPr/>
        <p:txBody>
          <a:bodyPr/>
          <a:lstStyle/>
          <a:p>
            <a:fld id="{A24322F2-DD7C-B246-BAD1-F27ACD1EC77F}" type="datetimeFigureOut">
              <a:rPr lang="en-US" smtClean="0"/>
              <a:t>9/29/2022</a:t>
            </a:fld>
            <a:endParaRPr lang="en-US"/>
          </a:p>
        </p:txBody>
      </p:sp>
      <p:sp>
        <p:nvSpPr>
          <p:cNvPr id="5" name="Footer Placeholder 4">
            <a:extLst>
              <a:ext uri="{FF2B5EF4-FFF2-40B4-BE49-F238E27FC236}">
                <a16:creationId xmlns:a16="http://schemas.microsoft.com/office/drawing/2014/main" xmlns="" id="{F722E2B0-86B8-8147-AD8E-228C1B5D2E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A0EDC83-831B-FF40-BC14-CCDCB64A47FA}"/>
              </a:ext>
            </a:extLst>
          </p:cNvPr>
          <p:cNvSpPr>
            <a:spLocks noGrp="1"/>
          </p:cNvSpPr>
          <p:nvPr>
            <p:ph type="sldNum" sz="quarter" idx="12"/>
          </p:nvPr>
        </p:nvSpPr>
        <p:spPr/>
        <p:txBody>
          <a:bodyPr/>
          <a:lstStyle/>
          <a:p>
            <a:fld id="{FA6CC87A-E4D8-074D-8731-95C25F6E7FB7}" type="slidenum">
              <a:rPr lang="en-US" smtClean="0"/>
              <a:t>‹#›</a:t>
            </a:fld>
            <a:endParaRPr lang="en-US"/>
          </a:p>
        </p:txBody>
      </p:sp>
    </p:spTree>
    <p:extLst>
      <p:ext uri="{BB962C8B-B14F-4D97-AF65-F5344CB8AC3E}">
        <p14:creationId xmlns:p14="http://schemas.microsoft.com/office/powerpoint/2010/main" val="2713495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B4FA0FE-3613-A54E-A32F-8D0763990F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5B1D053F-9CE5-6741-B42F-5E3B1A2D10E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691ED14-FBD0-D344-ACE3-36854B4AFCBC}"/>
              </a:ext>
            </a:extLst>
          </p:cNvPr>
          <p:cNvSpPr>
            <a:spLocks noGrp="1"/>
          </p:cNvSpPr>
          <p:nvPr>
            <p:ph type="dt" sz="half" idx="10"/>
          </p:nvPr>
        </p:nvSpPr>
        <p:spPr/>
        <p:txBody>
          <a:bodyPr/>
          <a:lstStyle/>
          <a:p>
            <a:fld id="{A24322F2-DD7C-B246-BAD1-F27ACD1EC77F}" type="datetimeFigureOut">
              <a:rPr lang="en-US" smtClean="0"/>
              <a:t>9/29/2022</a:t>
            </a:fld>
            <a:endParaRPr lang="en-US"/>
          </a:p>
        </p:txBody>
      </p:sp>
      <p:sp>
        <p:nvSpPr>
          <p:cNvPr id="5" name="Footer Placeholder 4">
            <a:extLst>
              <a:ext uri="{FF2B5EF4-FFF2-40B4-BE49-F238E27FC236}">
                <a16:creationId xmlns:a16="http://schemas.microsoft.com/office/drawing/2014/main" xmlns="" id="{AC2FDC6D-A0BD-E541-A14F-E76F31BDF5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E0D634E-D833-6141-8214-1ABF07CFA806}"/>
              </a:ext>
            </a:extLst>
          </p:cNvPr>
          <p:cNvSpPr>
            <a:spLocks noGrp="1"/>
          </p:cNvSpPr>
          <p:nvPr>
            <p:ph type="sldNum" sz="quarter" idx="12"/>
          </p:nvPr>
        </p:nvSpPr>
        <p:spPr/>
        <p:txBody>
          <a:bodyPr/>
          <a:lstStyle/>
          <a:p>
            <a:fld id="{FA6CC87A-E4D8-074D-8731-95C25F6E7FB7}" type="slidenum">
              <a:rPr lang="en-US" smtClean="0"/>
              <a:t>‹#›</a:t>
            </a:fld>
            <a:endParaRPr lang="en-US"/>
          </a:p>
        </p:txBody>
      </p:sp>
    </p:spTree>
    <p:extLst>
      <p:ext uri="{BB962C8B-B14F-4D97-AF65-F5344CB8AC3E}">
        <p14:creationId xmlns:p14="http://schemas.microsoft.com/office/powerpoint/2010/main" val="1417791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34BE70-D5D7-934B-8866-D299F18231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505259C-FF37-C845-B0CD-F6B7D483D14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121726A-B36D-D749-BC67-DFDF0F12560B}"/>
              </a:ext>
            </a:extLst>
          </p:cNvPr>
          <p:cNvSpPr>
            <a:spLocks noGrp="1"/>
          </p:cNvSpPr>
          <p:nvPr>
            <p:ph type="dt" sz="half" idx="10"/>
          </p:nvPr>
        </p:nvSpPr>
        <p:spPr/>
        <p:txBody>
          <a:bodyPr/>
          <a:lstStyle/>
          <a:p>
            <a:fld id="{A24322F2-DD7C-B246-BAD1-F27ACD1EC77F}" type="datetimeFigureOut">
              <a:rPr lang="en-US" smtClean="0"/>
              <a:t>9/29/2022</a:t>
            </a:fld>
            <a:endParaRPr lang="en-US"/>
          </a:p>
        </p:txBody>
      </p:sp>
      <p:sp>
        <p:nvSpPr>
          <p:cNvPr id="5" name="Footer Placeholder 4">
            <a:extLst>
              <a:ext uri="{FF2B5EF4-FFF2-40B4-BE49-F238E27FC236}">
                <a16:creationId xmlns:a16="http://schemas.microsoft.com/office/drawing/2014/main" xmlns="" id="{C1203BC0-E3FC-A141-9C4E-72558D8FEE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B2D5EA3-2A78-A24A-B54B-1EC9993A7D27}"/>
              </a:ext>
            </a:extLst>
          </p:cNvPr>
          <p:cNvSpPr>
            <a:spLocks noGrp="1"/>
          </p:cNvSpPr>
          <p:nvPr>
            <p:ph type="sldNum" sz="quarter" idx="12"/>
          </p:nvPr>
        </p:nvSpPr>
        <p:spPr/>
        <p:txBody>
          <a:bodyPr/>
          <a:lstStyle/>
          <a:p>
            <a:fld id="{FA6CC87A-E4D8-074D-8731-95C25F6E7FB7}" type="slidenum">
              <a:rPr lang="en-US" smtClean="0"/>
              <a:t>‹#›</a:t>
            </a:fld>
            <a:endParaRPr lang="en-US"/>
          </a:p>
        </p:txBody>
      </p:sp>
    </p:spTree>
    <p:extLst>
      <p:ext uri="{BB962C8B-B14F-4D97-AF65-F5344CB8AC3E}">
        <p14:creationId xmlns:p14="http://schemas.microsoft.com/office/powerpoint/2010/main" val="267322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40DC9A-39D4-9D44-9D5F-527A88BF44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A9B7B63C-92B7-4D41-9427-C67FC93B06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687CF6D3-FDAC-8248-B5AD-00851D66837D}"/>
              </a:ext>
            </a:extLst>
          </p:cNvPr>
          <p:cNvSpPr>
            <a:spLocks noGrp="1"/>
          </p:cNvSpPr>
          <p:nvPr>
            <p:ph type="dt" sz="half" idx="10"/>
          </p:nvPr>
        </p:nvSpPr>
        <p:spPr/>
        <p:txBody>
          <a:bodyPr/>
          <a:lstStyle/>
          <a:p>
            <a:fld id="{A24322F2-DD7C-B246-BAD1-F27ACD1EC77F}" type="datetimeFigureOut">
              <a:rPr lang="en-US" smtClean="0"/>
              <a:t>9/29/2022</a:t>
            </a:fld>
            <a:endParaRPr lang="en-US"/>
          </a:p>
        </p:txBody>
      </p:sp>
      <p:sp>
        <p:nvSpPr>
          <p:cNvPr id="5" name="Footer Placeholder 4">
            <a:extLst>
              <a:ext uri="{FF2B5EF4-FFF2-40B4-BE49-F238E27FC236}">
                <a16:creationId xmlns:a16="http://schemas.microsoft.com/office/drawing/2014/main" xmlns="" id="{CD60551B-D6AA-4D47-A5FB-7ED4749ED3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83125EA-FC84-7441-9A82-DDD7A97BFC1B}"/>
              </a:ext>
            </a:extLst>
          </p:cNvPr>
          <p:cNvSpPr>
            <a:spLocks noGrp="1"/>
          </p:cNvSpPr>
          <p:nvPr>
            <p:ph type="sldNum" sz="quarter" idx="12"/>
          </p:nvPr>
        </p:nvSpPr>
        <p:spPr/>
        <p:txBody>
          <a:bodyPr/>
          <a:lstStyle/>
          <a:p>
            <a:fld id="{FA6CC87A-E4D8-074D-8731-95C25F6E7FB7}" type="slidenum">
              <a:rPr lang="en-US" smtClean="0"/>
              <a:t>‹#›</a:t>
            </a:fld>
            <a:endParaRPr lang="en-US"/>
          </a:p>
        </p:txBody>
      </p:sp>
    </p:spTree>
    <p:extLst>
      <p:ext uri="{BB962C8B-B14F-4D97-AF65-F5344CB8AC3E}">
        <p14:creationId xmlns:p14="http://schemas.microsoft.com/office/powerpoint/2010/main" val="2390768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8C252A-CDF2-8C4C-AE5F-ACF658C209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EE3FCB6-2014-D847-A6F1-8A45E7BDBCD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A0C8C57B-31E6-2A4F-8B80-0C5ED81812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4844CF5B-13B0-7D4F-BC09-C579D84927F1}"/>
              </a:ext>
            </a:extLst>
          </p:cNvPr>
          <p:cNvSpPr>
            <a:spLocks noGrp="1"/>
          </p:cNvSpPr>
          <p:nvPr>
            <p:ph type="dt" sz="half" idx="10"/>
          </p:nvPr>
        </p:nvSpPr>
        <p:spPr/>
        <p:txBody>
          <a:bodyPr/>
          <a:lstStyle/>
          <a:p>
            <a:fld id="{A24322F2-DD7C-B246-BAD1-F27ACD1EC77F}" type="datetimeFigureOut">
              <a:rPr lang="en-US" smtClean="0"/>
              <a:t>9/29/2022</a:t>
            </a:fld>
            <a:endParaRPr lang="en-US"/>
          </a:p>
        </p:txBody>
      </p:sp>
      <p:sp>
        <p:nvSpPr>
          <p:cNvPr id="6" name="Footer Placeholder 5">
            <a:extLst>
              <a:ext uri="{FF2B5EF4-FFF2-40B4-BE49-F238E27FC236}">
                <a16:creationId xmlns:a16="http://schemas.microsoft.com/office/drawing/2014/main" xmlns="" id="{BDF675EF-5C68-AB41-AC8A-D975E670A0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08D7D29-05F1-CD4F-ADF3-3AF810BA0BAB}"/>
              </a:ext>
            </a:extLst>
          </p:cNvPr>
          <p:cNvSpPr>
            <a:spLocks noGrp="1"/>
          </p:cNvSpPr>
          <p:nvPr>
            <p:ph type="sldNum" sz="quarter" idx="12"/>
          </p:nvPr>
        </p:nvSpPr>
        <p:spPr/>
        <p:txBody>
          <a:bodyPr/>
          <a:lstStyle/>
          <a:p>
            <a:fld id="{FA6CC87A-E4D8-074D-8731-95C25F6E7FB7}" type="slidenum">
              <a:rPr lang="en-US" smtClean="0"/>
              <a:t>‹#›</a:t>
            </a:fld>
            <a:endParaRPr lang="en-US"/>
          </a:p>
        </p:txBody>
      </p:sp>
    </p:spTree>
    <p:extLst>
      <p:ext uri="{BB962C8B-B14F-4D97-AF65-F5344CB8AC3E}">
        <p14:creationId xmlns:p14="http://schemas.microsoft.com/office/powerpoint/2010/main" val="2740108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6BE292-3061-E14F-9703-B890C68653F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BCFF3D85-D61A-F241-B471-BBD0C62914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74D2D4FF-D654-4946-9FE1-69CA00472B0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451877CB-B450-4948-BA4D-2553621E41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A30C7A91-E9AB-D448-89D5-12F0059D718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A883AABC-3503-AD47-8BC4-2A5A3127E3ED}"/>
              </a:ext>
            </a:extLst>
          </p:cNvPr>
          <p:cNvSpPr>
            <a:spLocks noGrp="1"/>
          </p:cNvSpPr>
          <p:nvPr>
            <p:ph type="dt" sz="half" idx="10"/>
          </p:nvPr>
        </p:nvSpPr>
        <p:spPr/>
        <p:txBody>
          <a:bodyPr/>
          <a:lstStyle/>
          <a:p>
            <a:fld id="{A24322F2-DD7C-B246-BAD1-F27ACD1EC77F}" type="datetimeFigureOut">
              <a:rPr lang="en-US" smtClean="0"/>
              <a:t>9/29/2022</a:t>
            </a:fld>
            <a:endParaRPr lang="en-US"/>
          </a:p>
        </p:txBody>
      </p:sp>
      <p:sp>
        <p:nvSpPr>
          <p:cNvPr id="8" name="Footer Placeholder 7">
            <a:extLst>
              <a:ext uri="{FF2B5EF4-FFF2-40B4-BE49-F238E27FC236}">
                <a16:creationId xmlns:a16="http://schemas.microsoft.com/office/drawing/2014/main" xmlns="" id="{E0DB60DF-1040-A041-BF39-5E93BAEF3A7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D42A18E8-4469-5743-BB00-0ED003A14D6E}"/>
              </a:ext>
            </a:extLst>
          </p:cNvPr>
          <p:cNvSpPr>
            <a:spLocks noGrp="1"/>
          </p:cNvSpPr>
          <p:nvPr>
            <p:ph type="sldNum" sz="quarter" idx="12"/>
          </p:nvPr>
        </p:nvSpPr>
        <p:spPr/>
        <p:txBody>
          <a:bodyPr/>
          <a:lstStyle/>
          <a:p>
            <a:fld id="{FA6CC87A-E4D8-074D-8731-95C25F6E7FB7}" type="slidenum">
              <a:rPr lang="en-US" smtClean="0"/>
              <a:t>‹#›</a:t>
            </a:fld>
            <a:endParaRPr lang="en-US"/>
          </a:p>
        </p:txBody>
      </p:sp>
    </p:spTree>
    <p:extLst>
      <p:ext uri="{BB962C8B-B14F-4D97-AF65-F5344CB8AC3E}">
        <p14:creationId xmlns:p14="http://schemas.microsoft.com/office/powerpoint/2010/main" val="3149789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9251B9-291C-E14C-B832-0FE2648C08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C7C75CAA-9B05-1B4C-9BFA-65ADE05C62AA}"/>
              </a:ext>
            </a:extLst>
          </p:cNvPr>
          <p:cNvSpPr>
            <a:spLocks noGrp="1"/>
          </p:cNvSpPr>
          <p:nvPr>
            <p:ph type="dt" sz="half" idx="10"/>
          </p:nvPr>
        </p:nvSpPr>
        <p:spPr/>
        <p:txBody>
          <a:bodyPr/>
          <a:lstStyle/>
          <a:p>
            <a:fld id="{A24322F2-DD7C-B246-BAD1-F27ACD1EC77F}" type="datetimeFigureOut">
              <a:rPr lang="en-US" smtClean="0"/>
              <a:t>9/29/2022</a:t>
            </a:fld>
            <a:endParaRPr lang="en-US"/>
          </a:p>
        </p:txBody>
      </p:sp>
      <p:sp>
        <p:nvSpPr>
          <p:cNvPr id="4" name="Footer Placeholder 3">
            <a:extLst>
              <a:ext uri="{FF2B5EF4-FFF2-40B4-BE49-F238E27FC236}">
                <a16:creationId xmlns:a16="http://schemas.microsoft.com/office/drawing/2014/main" xmlns="" id="{DB60CAF3-E834-5047-8993-EB725D10922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0E59B278-879F-714F-A9A9-8BEEF1EB14BB}"/>
              </a:ext>
            </a:extLst>
          </p:cNvPr>
          <p:cNvSpPr>
            <a:spLocks noGrp="1"/>
          </p:cNvSpPr>
          <p:nvPr>
            <p:ph type="sldNum" sz="quarter" idx="12"/>
          </p:nvPr>
        </p:nvSpPr>
        <p:spPr/>
        <p:txBody>
          <a:bodyPr/>
          <a:lstStyle/>
          <a:p>
            <a:fld id="{FA6CC87A-E4D8-074D-8731-95C25F6E7FB7}" type="slidenum">
              <a:rPr lang="en-US" smtClean="0"/>
              <a:t>‹#›</a:t>
            </a:fld>
            <a:endParaRPr lang="en-US"/>
          </a:p>
        </p:txBody>
      </p:sp>
    </p:spTree>
    <p:extLst>
      <p:ext uri="{BB962C8B-B14F-4D97-AF65-F5344CB8AC3E}">
        <p14:creationId xmlns:p14="http://schemas.microsoft.com/office/powerpoint/2010/main" val="2282536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1E81D96-C5F2-594C-BDE6-EA37C89BB911}"/>
              </a:ext>
            </a:extLst>
          </p:cNvPr>
          <p:cNvSpPr>
            <a:spLocks noGrp="1"/>
          </p:cNvSpPr>
          <p:nvPr>
            <p:ph type="dt" sz="half" idx="10"/>
          </p:nvPr>
        </p:nvSpPr>
        <p:spPr/>
        <p:txBody>
          <a:bodyPr/>
          <a:lstStyle/>
          <a:p>
            <a:fld id="{A24322F2-DD7C-B246-BAD1-F27ACD1EC77F}" type="datetimeFigureOut">
              <a:rPr lang="en-US" smtClean="0"/>
              <a:t>9/29/2022</a:t>
            </a:fld>
            <a:endParaRPr lang="en-US"/>
          </a:p>
        </p:txBody>
      </p:sp>
      <p:sp>
        <p:nvSpPr>
          <p:cNvPr id="3" name="Footer Placeholder 2">
            <a:extLst>
              <a:ext uri="{FF2B5EF4-FFF2-40B4-BE49-F238E27FC236}">
                <a16:creationId xmlns:a16="http://schemas.microsoft.com/office/drawing/2014/main" xmlns="" id="{55B4BBE1-0187-354A-8687-6FB9B2D6699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F572F4A3-5657-8740-9E4F-F388A4F23E95}"/>
              </a:ext>
            </a:extLst>
          </p:cNvPr>
          <p:cNvSpPr>
            <a:spLocks noGrp="1"/>
          </p:cNvSpPr>
          <p:nvPr>
            <p:ph type="sldNum" sz="quarter" idx="12"/>
          </p:nvPr>
        </p:nvSpPr>
        <p:spPr/>
        <p:txBody>
          <a:bodyPr/>
          <a:lstStyle/>
          <a:p>
            <a:fld id="{FA6CC87A-E4D8-074D-8731-95C25F6E7FB7}" type="slidenum">
              <a:rPr lang="en-US" smtClean="0"/>
              <a:t>‹#›</a:t>
            </a:fld>
            <a:endParaRPr lang="en-US"/>
          </a:p>
        </p:txBody>
      </p:sp>
    </p:spTree>
    <p:extLst>
      <p:ext uri="{BB962C8B-B14F-4D97-AF65-F5344CB8AC3E}">
        <p14:creationId xmlns:p14="http://schemas.microsoft.com/office/powerpoint/2010/main" val="3153011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0B5E7F-791D-F24C-9F92-E9C3A978DF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52C92DCF-26F0-8E4E-B80C-E031B4633B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E411D1C7-DB1F-644F-B30A-B685A32B9B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1B925FDB-96B7-C747-8E05-DD6C783E99C6}"/>
              </a:ext>
            </a:extLst>
          </p:cNvPr>
          <p:cNvSpPr>
            <a:spLocks noGrp="1"/>
          </p:cNvSpPr>
          <p:nvPr>
            <p:ph type="dt" sz="half" idx="10"/>
          </p:nvPr>
        </p:nvSpPr>
        <p:spPr/>
        <p:txBody>
          <a:bodyPr/>
          <a:lstStyle/>
          <a:p>
            <a:fld id="{A24322F2-DD7C-B246-BAD1-F27ACD1EC77F}" type="datetimeFigureOut">
              <a:rPr lang="en-US" smtClean="0"/>
              <a:t>9/29/2022</a:t>
            </a:fld>
            <a:endParaRPr lang="en-US"/>
          </a:p>
        </p:txBody>
      </p:sp>
      <p:sp>
        <p:nvSpPr>
          <p:cNvPr id="6" name="Footer Placeholder 5">
            <a:extLst>
              <a:ext uri="{FF2B5EF4-FFF2-40B4-BE49-F238E27FC236}">
                <a16:creationId xmlns:a16="http://schemas.microsoft.com/office/drawing/2014/main" xmlns="" id="{BBF68A8C-1A55-F84A-BE96-A6D93A1CA2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2AEBCB6-8BDE-DF43-8581-DDBB9D5A3EA9}"/>
              </a:ext>
            </a:extLst>
          </p:cNvPr>
          <p:cNvSpPr>
            <a:spLocks noGrp="1"/>
          </p:cNvSpPr>
          <p:nvPr>
            <p:ph type="sldNum" sz="quarter" idx="12"/>
          </p:nvPr>
        </p:nvSpPr>
        <p:spPr/>
        <p:txBody>
          <a:bodyPr/>
          <a:lstStyle/>
          <a:p>
            <a:fld id="{FA6CC87A-E4D8-074D-8731-95C25F6E7FB7}" type="slidenum">
              <a:rPr lang="en-US" smtClean="0"/>
              <a:t>‹#›</a:t>
            </a:fld>
            <a:endParaRPr lang="en-US"/>
          </a:p>
        </p:txBody>
      </p:sp>
    </p:spTree>
    <p:extLst>
      <p:ext uri="{BB962C8B-B14F-4D97-AF65-F5344CB8AC3E}">
        <p14:creationId xmlns:p14="http://schemas.microsoft.com/office/powerpoint/2010/main" val="3247454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8FCD16-B29E-FC41-B4CA-4E3B4223DB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52DED7F1-11B6-F741-9268-8C8E282540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34AA1893-9855-7B46-AE41-9E8FBBCD59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BA13C96-60DD-084B-BE73-12CE615A76F9}"/>
              </a:ext>
            </a:extLst>
          </p:cNvPr>
          <p:cNvSpPr>
            <a:spLocks noGrp="1"/>
          </p:cNvSpPr>
          <p:nvPr>
            <p:ph type="dt" sz="half" idx="10"/>
          </p:nvPr>
        </p:nvSpPr>
        <p:spPr/>
        <p:txBody>
          <a:bodyPr/>
          <a:lstStyle/>
          <a:p>
            <a:fld id="{A24322F2-DD7C-B246-BAD1-F27ACD1EC77F}" type="datetimeFigureOut">
              <a:rPr lang="en-US" smtClean="0"/>
              <a:t>9/29/2022</a:t>
            </a:fld>
            <a:endParaRPr lang="en-US"/>
          </a:p>
        </p:txBody>
      </p:sp>
      <p:sp>
        <p:nvSpPr>
          <p:cNvPr id="6" name="Footer Placeholder 5">
            <a:extLst>
              <a:ext uri="{FF2B5EF4-FFF2-40B4-BE49-F238E27FC236}">
                <a16:creationId xmlns:a16="http://schemas.microsoft.com/office/drawing/2014/main" xmlns="" id="{A4544D8C-CA49-314A-9A45-00942CEC12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B4F9E9A-AE4F-EF4E-A587-0840F19C3D7B}"/>
              </a:ext>
            </a:extLst>
          </p:cNvPr>
          <p:cNvSpPr>
            <a:spLocks noGrp="1"/>
          </p:cNvSpPr>
          <p:nvPr>
            <p:ph type="sldNum" sz="quarter" idx="12"/>
          </p:nvPr>
        </p:nvSpPr>
        <p:spPr/>
        <p:txBody>
          <a:bodyPr/>
          <a:lstStyle/>
          <a:p>
            <a:fld id="{FA6CC87A-E4D8-074D-8731-95C25F6E7FB7}" type="slidenum">
              <a:rPr lang="en-US" smtClean="0"/>
              <a:t>‹#›</a:t>
            </a:fld>
            <a:endParaRPr lang="en-US"/>
          </a:p>
        </p:txBody>
      </p:sp>
    </p:spTree>
    <p:extLst>
      <p:ext uri="{BB962C8B-B14F-4D97-AF65-F5344CB8AC3E}">
        <p14:creationId xmlns:p14="http://schemas.microsoft.com/office/powerpoint/2010/main" val="1433992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C01C819-0A70-C84C-8701-5C5AB00C73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10DDE25C-F0DD-9349-814E-6DCF09976D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C191D06-B726-BA4D-A377-32C2B3D078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4322F2-DD7C-B246-BAD1-F27ACD1EC77F}" type="datetimeFigureOut">
              <a:rPr lang="en-US" smtClean="0"/>
              <a:t>9/29/2022</a:t>
            </a:fld>
            <a:endParaRPr lang="en-US"/>
          </a:p>
        </p:txBody>
      </p:sp>
      <p:sp>
        <p:nvSpPr>
          <p:cNvPr id="5" name="Footer Placeholder 4">
            <a:extLst>
              <a:ext uri="{FF2B5EF4-FFF2-40B4-BE49-F238E27FC236}">
                <a16:creationId xmlns:a16="http://schemas.microsoft.com/office/drawing/2014/main" xmlns="" id="{A73AEB65-3F49-CF48-A65D-3F57080287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C64FDF89-A50A-2944-BB0B-56F4716541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6CC87A-E4D8-074D-8731-95C25F6E7FB7}" type="slidenum">
              <a:rPr lang="en-US" smtClean="0"/>
              <a:t>‹#›</a:t>
            </a:fld>
            <a:endParaRPr lang="en-US"/>
          </a:p>
        </p:txBody>
      </p:sp>
    </p:spTree>
    <p:extLst>
      <p:ext uri="{BB962C8B-B14F-4D97-AF65-F5344CB8AC3E}">
        <p14:creationId xmlns:p14="http://schemas.microsoft.com/office/powerpoint/2010/main" val="2272908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2E45"/>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1D988564-EA8B-494F-8F7B-B5FFDC754992}"/>
              </a:ext>
            </a:extLst>
          </p:cNvPr>
          <p:cNvPicPr>
            <a:picLocks noChangeAspect="1"/>
          </p:cNvPicPr>
          <p:nvPr/>
        </p:nvPicPr>
        <p:blipFill>
          <a:blip r:embed="rId2"/>
          <a:stretch>
            <a:fillRect/>
          </a:stretch>
        </p:blipFill>
        <p:spPr>
          <a:xfrm>
            <a:off x="3426009" y="2421924"/>
            <a:ext cx="5350892" cy="2032344"/>
          </a:xfrm>
          <a:prstGeom prst="rect">
            <a:avLst/>
          </a:prstGeom>
        </p:spPr>
      </p:pic>
    </p:spTree>
    <p:extLst>
      <p:ext uri="{BB962C8B-B14F-4D97-AF65-F5344CB8AC3E}">
        <p14:creationId xmlns:p14="http://schemas.microsoft.com/office/powerpoint/2010/main" val="3714725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17D99B1D-3F6C-F340-B131-815F304CD6E4}"/>
              </a:ext>
            </a:extLst>
          </p:cNvPr>
          <p:cNvPicPr>
            <a:picLocks noChangeAspect="1"/>
          </p:cNvPicPr>
          <p:nvPr/>
        </p:nvPicPr>
        <p:blipFill>
          <a:blip r:embed="rId2"/>
          <a:stretch>
            <a:fillRect/>
          </a:stretch>
        </p:blipFill>
        <p:spPr>
          <a:xfrm>
            <a:off x="9193426" y="5638251"/>
            <a:ext cx="2503585" cy="950898"/>
          </a:xfrm>
          <a:prstGeom prst="rect">
            <a:avLst/>
          </a:prstGeom>
        </p:spPr>
      </p:pic>
      <p:sp>
        <p:nvSpPr>
          <p:cNvPr id="6" name="TextBox 5">
            <a:extLst>
              <a:ext uri="{FF2B5EF4-FFF2-40B4-BE49-F238E27FC236}">
                <a16:creationId xmlns:a16="http://schemas.microsoft.com/office/drawing/2014/main" xmlns="" id="{A0BCA97E-B271-2E4C-A8D5-EAB52646BD27}"/>
              </a:ext>
            </a:extLst>
          </p:cNvPr>
          <p:cNvSpPr txBox="1"/>
          <p:nvPr/>
        </p:nvSpPr>
        <p:spPr>
          <a:xfrm>
            <a:off x="1952368" y="688515"/>
            <a:ext cx="10935731" cy="553998"/>
          </a:xfrm>
          <a:prstGeom prst="rect">
            <a:avLst/>
          </a:prstGeom>
          <a:noFill/>
        </p:spPr>
        <p:txBody>
          <a:bodyPr wrap="square" lIns="0" tIns="0" rIns="731520" bIns="0" rtlCol="0">
            <a:spAutoFit/>
          </a:bodyPr>
          <a:lstStyle/>
          <a:p>
            <a:r>
              <a:rPr lang="en-US" sz="3600" b="1" kern="0" dirty="0">
                <a:solidFill>
                  <a:srgbClr val="D9753C"/>
                </a:solidFill>
                <a:latin typeface="Arial"/>
              </a:rPr>
              <a:t>FAMILY ADVOCATE PROGRAM</a:t>
            </a:r>
            <a:endParaRPr lang="en-US" sz="3600" dirty="0"/>
          </a:p>
        </p:txBody>
      </p:sp>
      <p:sp>
        <p:nvSpPr>
          <p:cNvPr id="2" name="TextBox 1">
            <a:extLst>
              <a:ext uri="{FF2B5EF4-FFF2-40B4-BE49-F238E27FC236}">
                <a16:creationId xmlns:a16="http://schemas.microsoft.com/office/drawing/2014/main" xmlns="" id="{B3C056D0-23B1-0844-9068-B27A11A6FC3B}"/>
              </a:ext>
            </a:extLst>
          </p:cNvPr>
          <p:cNvSpPr txBox="1"/>
          <p:nvPr/>
        </p:nvSpPr>
        <p:spPr>
          <a:xfrm>
            <a:off x="1865870" y="1242513"/>
            <a:ext cx="8686800" cy="372409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The Family Advocate Program connects family members and loved ones of persons living with a mental illness to peer Family Advocates. Our volunteers have knowledge of the local mental health system and also personally understand what it means to support a family member, significant other, or friend.</a:t>
            </a:r>
          </a:p>
          <a:p>
            <a:endParaRPr lang="en-US"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Utilizes peer volunteers who work directly with families</a:t>
            </a: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Assisted more than 85 families in 2020 with goals for expansion</a:t>
            </a: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dirty="0"/>
          </a:p>
        </p:txBody>
      </p:sp>
      <p:sp>
        <p:nvSpPr>
          <p:cNvPr id="3" name="TextBox 2">
            <a:extLst>
              <a:ext uri="{FF2B5EF4-FFF2-40B4-BE49-F238E27FC236}">
                <a16:creationId xmlns:a16="http://schemas.microsoft.com/office/drawing/2014/main" xmlns="" id="{BC0A1A50-821A-7C4B-8CA8-09A49ABD39BB}"/>
              </a:ext>
            </a:extLst>
          </p:cNvPr>
          <p:cNvSpPr txBox="1"/>
          <p:nvPr/>
        </p:nvSpPr>
        <p:spPr>
          <a:xfrm rot="8216576">
            <a:off x="-2519476" y="-1078373"/>
            <a:ext cx="5913602" cy="2656702"/>
          </a:xfrm>
          <a:prstGeom prst="rect">
            <a:avLst/>
          </a:prstGeom>
          <a:solidFill>
            <a:srgbClr val="012E45"/>
          </a:solidFill>
        </p:spPr>
        <p:txBody>
          <a:bodyPr wrap="square" rtlCol="0">
            <a:spAutoFit/>
          </a:bodyPr>
          <a:lstStyle/>
          <a:p>
            <a:endParaRPr lang="en-US" dirty="0"/>
          </a:p>
        </p:txBody>
      </p:sp>
      <p:sp>
        <p:nvSpPr>
          <p:cNvPr id="4" name="TextBox 3">
            <a:extLst>
              <a:ext uri="{FF2B5EF4-FFF2-40B4-BE49-F238E27FC236}">
                <a16:creationId xmlns:a16="http://schemas.microsoft.com/office/drawing/2014/main" xmlns="" id="{A7471DBF-DCB8-7E48-A8C0-A407D4ACCE70}"/>
              </a:ext>
            </a:extLst>
          </p:cNvPr>
          <p:cNvSpPr txBox="1"/>
          <p:nvPr/>
        </p:nvSpPr>
        <p:spPr>
          <a:xfrm>
            <a:off x="-135925" y="5888706"/>
            <a:ext cx="9094573" cy="385954"/>
          </a:xfrm>
          <a:prstGeom prst="rect">
            <a:avLst/>
          </a:prstGeom>
          <a:solidFill>
            <a:srgbClr val="D9753C"/>
          </a:solidFill>
        </p:spPr>
        <p:txBody>
          <a:bodyPr wrap="square" rtlCol="0">
            <a:spAutoFit/>
          </a:bodyPr>
          <a:lstStyle/>
          <a:p>
            <a:endParaRPr lang="en-US" dirty="0"/>
          </a:p>
        </p:txBody>
      </p:sp>
    </p:spTree>
    <p:extLst>
      <p:ext uri="{BB962C8B-B14F-4D97-AF65-F5344CB8AC3E}">
        <p14:creationId xmlns:p14="http://schemas.microsoft.com/office/powerpoint/2010/main" val="2211519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17D99B1D-3F6C-F340-B131-815F304CD6E4}"/>
              </a:ext>
            </a:extLst>
          </p:cNvPr>
          <p:cNvPicPr>
            <a:picLocks noChangeAspect="1"/>
          </p:cNvPicPr>
          <p:nvPr/>
        </p:nvPicPr>
        <p:blipFill>
          <a:blip r:embed="rId2"/>
          <a:stretch>
            <a:fillRect/>
          </a:stretch>
        </p:blipFill>
        <p:spPr>
          <a:xfrm>
            <a:off x="9193426" y="5638251"/>
            <a:ext cx="2503585" cy="950898"/>
          </a:xfrm>
          <a:prstGeom prst="rect">
            <a:avLst/>
          </a:prstGeom>
        </p:spPr>
      </p:pic>
      <p:sp>
        <p:nvSpPr>
          <p:cNvPr id="6" name="TextBox 5">
            <a:extLst>
              <a:ext uri="{FF2B5EF4-FFF2-40B4-BE49-F238E27FC236}">
                <a16:creationId xmlns:a16="http://schemas.microsoft.com/office/drawing/2014/main" xmlns="" id="{A0BCA97E-B271-2E4C-A8D5-EAB52646BD27}"/>
              </a:ext>
            </a:extLst>
          </p:cNvPr>
          <p:cNvSpPr txBox="1"/>
          <p:nvPr/>
        </p:nvSpPr>
        <p:spPr>
          <a:xfrm>
            <a:off x="1952368" y="688515"/>
            <a:ext cx="10935731" cy="553998"/>
          </a:xfrm>
          <a:prstGeom prst="rect">
            <a:avLst/>
          </a:prstGeom>
          <a:noFill/>
        </p:spPr>
        <p:txBody>
          <a:bodyPr wrap="square" lIns="0" tIns="0" rIns="731520" bIns="0" rtlCol="0">
            <a:spAutoFit/>
          </a:bodyPr>
          <a:lstStyle/>
          <a:p>
            <a:r>
              <a:rPr lang="en-US" sz="3600" b="1" kern="0" dirty="0">
                <a:solidFill>
                  <a:srgbClr val="D9753C"/>
                </a:solidFill>
                <a:latin typeface="Arial"/>
              </a:rPr>
              <a:t>PEER RECOVERY SUPPORTERS PROGRAM</a:t>
            </a:r>
            <a:endParaRPr lang="en-US" sz="3600" dirty="0"/>
          </a:p>
        </p:txBody>
      </p:sp>
      <p:sp>
        <p:nvSpPr>
          <p:cNvPr id="2" name="TextBox 1">
            <a:extLst>
              <a:ext uri="{FF2B5EF4-FFF2-40B4-BE49-F238E27FC236}">
                <a16:creationId xmlns:a16="http://schemas.microsoft.com/office/drawing/2014/main" xmlns="" id="{B3C056D0-23B1-0844-9068-B27A11A6FC3B}"/>
              </a:ext>
            </a:extLst>
          </p:cNvPr>
          <p:cNvSpPr txBox="1"/>
          <p:nvPr/>
        </p:nvSpPr>
        <p:spPr>
          <a:xfrm>
            <a:off x="1865870" y="1242513"/>
            <a:ext cx="8686800" cy="4370427"/>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Peer Recovery Supporters are those with direct lived experience of a mental health and/or substance use disorder who are actively in recovery and use their experience to support, guide and encourage others in recovery. </a:t>
            </a: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err="1">
                <a:latin typeface="Arial" panose="020B0604020202020204" pitchFamily="34" charset="0"/>
                <a:cs typeface="Arial" panose="020B0604020202020204" pitchFamily="34" charset="0"/>
              </a:rPr>
              <a:t>MHAOhio</a:t>
            </a:r>
            <a:r>
              <a:rPr lang="en-US" sz="2000" dirty="0">
                <a:latin typeface="Arial" panose="020B0604020202020204" pitchFamily="34" charset="0"/>
                <a:cs typeface="Arial" panose="020B0604020202020204" pitchFamily="34" charset="0"/>
              </a:rPr>
              <a:t> is committed to growing peer services in Franklin County by increasing the number of state-certified PRS, improving the experience of PRS working in the community, and supporting providers who employ or hope to employ PRS</a:t>
            </a: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err="1">
                <a:latin typeface="Arial" panose="020B0604020202020204" pitchFamily="34" charset="0"/>
                <a:cs typeface="Arial" panose="020B0604020202020204" pitchFamily="34" charset="0"/>
              </a:rPr>
              <a:t>MHAOhio</a:t>
            </a:r>
            <a:r>
              <a:rPr lang="en-US" sz="2000" dirty="0">
                <a:latin typeface="Arial" panose="020B0604020202020204" pitchFamily="34" charset="0"/>
                <a:cs typeface="Arial" panose="020B0604020202020204" pitchFamily="34" charset="0"/>
              </a:rPr>
              <a:t> has convened the Peer Employer Learning Collaborative, a group of providers and other organizations that currently employ or would like to employ Peer Recovery Supporters</a:t>
            </a:r>
          </a:p>
          <a:p>
            <a:endParaRPr lang="en-US" dirty="0"/>
          </a:p>
        </p:txBody>
      </p:sp>
      <p:sp>
        <p:nvSpPr>
          <p:cNvPr id="3" name="TextBox 2">
            <a:extLst>
              <a:ext uri="{FF2B5EF4-FFF2-40B4-BE49-F238E27FC236}">
                <a16:creationId xmlns:a16="http://schemas.microsoft.com/office/drawing/2014/main" xmlns="" id="{BC0A1A50-821A-7C4B-8CA8-09A49ABD39BB}"/>
              </a:ext>
            </a:extLst>
          </p:cNvPr>
          <p:cNvSpPr txBox="1"/>
          <p:nvPr/>
        </p:nvSpPr>
        <p:spPr>
          <a:xfrm rot="8216576">
            <a:off x="-2519476" y="-1078373"/>
            <a:ext cx="5913602" cy="2656702"/>
          </a:xfrm>
          <a:prstGeom prst="rect">
            <a:avLst/>
          </a:prstGeom>
          <a:solidFill>
            <a:srgbClr val="012E45"/>
          </a:solidFill>
        </p:spPr>
        <p:txBody>
          <a:bodyPr wrap="square" rtlCol="0">
            <a:spAutoFit/>
          </a:bodyPr>
          <a:lstStyle/>
          <a:p>
            <a:endParaRPr lang="en-US" dirty="0"/>
          </a:p>
        </p:txBody>
      </p:sp>
      <p:sp>
        <p:nvSpPr>
          <p:cNvPr id="4" name="TextBox 3">
            <a:extLst>
              <a:ext uri="{FF2B5EF4-FFF2-40B4-BE49-F238E27FC236}">
                <a16:creationId xmlns:a16="http://schemas.microsoft.com/office/drawing/2014/main" xmlns="" id="{A7471DBF-DCB8-7E48-A8C0-A407D4ACCE70}"/>
              </a:ext>
            </a:extLst>
          </p:cNvPr>
          <p:cNvSpPr txBox="1"/>
          <p:nvPr/>
        </p:nvSpPr>
        <p:spPr>
          <a:xfrm>
            <a:off x="-135925" y="5888706"/>
            <a:ext cx="9094573" cy="385954"/>
          </a:xfrm>
          <a:prstGeom prst="rect">
            <a:avLst/>
          </a:prstGeom>
          <a:solidFill>
            <a:srgbClr val="D9753C"/>
          </a:solidFill>
        </p:spPr>
        <p:txBody>
          <a:bodyPr wrap="square" rtlCol="0">
            <a:spAutoFit/>
          </a:bodyPr>
          <a:lstStyle/>
          <a:p>
            <a:endParaRPr lang="en-US" dirty="0"/>
          </a:p>
        </p:txBody>
      </p:sp>
    </p:spTree>
    <p:extLst>
      <p:ext uri="{BB962C8B-B14F-4D97-AF65-F5344CB8AC3E}">
        <p14:creationId xmlns:p14="http://schemas.microsoft.com/office/powerpoint/2010/main" val="1208625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17D99B1D-3F6C-F340-B131-815F304CD6E4}"/>
              </a:ext>
            </a:extLst>
          </p:cNvPr>
          <p:cNvPicPr>
            <a:picLocks noChangeAspect="1"/>
          </p:cNvPicPr>
          <p:nvPr/>
        </p:nvPicPr>
        <p:blipFill>
          <a:blip r:embed="rId2"/>
          <a:stretch>
            <a:fillRect/>
          </a:stretch>
        </p:blipFill>
        <p:spPr>
          <a:xfrm>
            <a:off x="9193426" y="5638251"/>
            <a:ext cx="2503585" cy="950898"/>
          </a:xfrm>
          <a:prstGeom prst="rect">
            <a:avLst/>
          </a:prstGeom>
        </p:spPr>
      </p:pic>
      <p:sp>
        <p:nvSpPr>
          <p:cNvPr id="6" name="TextBox 5">
            <a:extLst>
              <a:ext uri="{FF2B5EF4-FFF2-40B4-BE49-F238E27FC236}">
                <a16:creationId xmlns:a16="http://schemas.microsoft.com/office/drawing/2014/main" xmlns="" id="{A0BCA97E-B271-2E4C-A8D5-EAB52646BD27}"/>
              </a:ext>
            </a:extLst>
          </p:cNvPr>
          <p:cNvSpPr txBox="1"/>
          <p:nvPr/>
        </p:nvSpPr>
        <p:spPr>
          <a:xfrm>
            <a:off x="1952368" y="688515"/>
            <a:ext cx="10935731" cy="553998"/>
          </a:xfrm>
          <a:prstGeom prst="rect">
            <a:avLst/>
          </a:prstGeom>
          <a:noFill/>
        </p:spPr>
        <p:txBody>
          <a:bodyPr wrap="square" lIns="0" tIns="0" rIns="731520" bIns="0" rtlCol="0">
            <a:spAutoFit/>
          </a:bodyPr>
          <a:lstStyle/>
          <a:p>
            <a:r>
              <a:rPr lang="en-US" sz="3600" b="1" kern="0" dirty="0">
                <a:solidFill>
                  <a:srgbClr val="D9753C"/>
                </a:solidFill>
                <a:latin typeface="Arial"/>
              </a:rPr>
              <a:t>EDUCATION AND ADVOCACY</a:t>
            </a:r>
            <a:endParaRPr lang="en-US" sz="3600" dirty="0"/>
          </a:p>
        </p:txBody>
      </p:sp>
      <p:sp>
        <p:nvSpPr>
          <p:cNvPr id="2" name="TextBox 1">
            <a:extLst>
              <a:ext uri="{FF2B5EF4-FFF2-40B4-BE49-F238E27FC236}">
                <a16:creationId xmlns:a16="http://schemas.microsoft.com/office/drawing/2014/main" xmlns="" id="{B3C056D0-23B1-0844-9068-B27A11A6FC3B}"/>
              </a:ext>
            </a:extLst>
          </p:cNvPr>
          <p:cNvSpPr txBox="1"/>
          <p:nvPr/>
        </p:nvSpPr>
        <p:spPr>
          <a:xfrm>
            <a:off x="1865870" y="1242513"/>
            <a:ext cx="8686800" cy="4524315"/>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MHAOhio</a:t>
            </a:r>
            <a:r>
              <a:rPr lang="en-US" dirty="0">
                <a:latin typeface="Arial" panose="020B0604020202020204" pitchFamily="34" charset="0"/>
                <a:cs typeface="Arial" panose="020B0604020202020204" pitchFamily="34" charset="0"/>
              </a:rPr>
              <a:t> advocates for individuals and their families who live with mental illness by strengthening our presence at the Ohio Statehouse, actively speaking out on vital mental health care policies, and informing policy decision makers. </a:t>
            </a:r>
          </a:p>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Comprehensive Mental Health and Recovery Services directory with hundreds of local support services available online</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Online mental health screenings</a:t>
            </a:r>
          </a:p>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Community collaborations and coalitions, legislative issues, and anti-stigma awareness campaigns</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Workplace and community education programs for employers, employees, community members, and professionals to learn about mental health and related topics</a:t>
            </a:r>
          </a:p>
          <a:p>
            <a:endParaRPr lang="en-US" dirty="0"/>
          </a:p>
        </p:txBody>
      </p:sp>
      <p:sp>
        <p:nvSpPr>
          <p:cNvPr id="3" name="TextBox 2">
            <a:extLst>
              <a:ext uri="{FF2B5EF4-FFF2-40B4-BE49-F238E27FC236}">
                <a16:creationId xmlns:a16="http://schemas.microsoft.com/office/drawing/2014/main" xmlns="" id="{BC0A1A50-821A-7C4B-8CA8-09A49ABD39BB}"/>
              </a:ext>
            </a:extLst>
          </p:cNvPr>
          <p:cNvSpPr txBox="1"/>
          <p:nvPr/>
        </p:nvSpPr>
        <p:spPr>
          <a:xfrm rot="8216576">
            <a:off x="-2519476" y="-1078373"/>
            <a:ext cx="5913602" cy="2656702"/>
          </a:xfrm>
          <a:prstGeom prst="rect">
            <a:avLst/>
          </a:prstGeom>
          <a:solidFill>
            <a:srgbClr val="012E45"/>
          </a:solidFill>
        </p:spPr>
        <p:txBody>
          <a:bodyPr wrap="square" rtlCol="0">
            <a:spAutoFit/>
          </a:bodyPr>
          <a:lstStyle/>
          <a:p>
            <a:endParaRPr lang="en-US" dirty="0"/>
          </a:p>
        </p:txBody>
      </p:sp>
      <p:sp>
        <p:nvSpPr>
          <p:cNvPr id="4" name="TextBox 3">
            <a:extLst>
              <a:ext uri="{FF2B5EF4-FFF2-40B4-BE49-F238E27FC236}">
                <a16:creationId xmlns:a16="http://schemas.microsoft.com/office/drawing/2014/main" xmlns="" id="{A7471DBF-DCB8-7E48-A8C0-A407D4ACCE70}"/>
              </a:ext>
            </a:extLst>
          </p:cNvPr>
          <p:cNvSpPr txBox="1"/>
          <p:nvPr/>
        </p:nvSpPr>
        <p:spPr>
          <a:xfrm>
            <a:off x="-135925" y="5888706"/>
            <a:ext cx="9094573" cy="385954"/>
          </a:xfrm>
          <a:prstGeom prst="rect">
            <a:avLst/>
          </a:prstGeom>
          <a:solidFill>
            <a:srgbClr val="D9753C"/>
          </a:solidFill>
        </p:spPr>
        <p:txBody>
          <a:bodyPr wrap="square" rtlCol="0">
            <a:spAutoFit/>
          </a:bodyPr>
          <a:lstStyle/>
          <a:p>
            <a:endParaRPr lang="en-US" dirty="0"/>
          </a:p>
        </p:txBody>
      </p:sp>
    </p:spTree>
    <p:extLst>
      <p:ext uri="{BB962C8B-B14F-4D97-AF65-F5344CB8AC3E}">
        <p14:creationId xmlns:p14="http://schemas.microsoft.com/office/powerpoint/2010/main" val="444520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12E45"/>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309CEE81-3966-E94C-8010-C0520B08FE56}"/>
              </a:ext>
            </a:extLst>
          </p:cNvPr>
          <p:cNvPicPr>
            <a:picLocks noChangeAspect="1"/>
          </p:cNvPicPr>
          <p:nvPr/>
        </p:nvPicPr>
        <p:blipFill>
          <a:blip r:embed="rId2"/>
          <a:stretch>
            <a:fillRect/>
          </a:stretch>
        </p:blipFill>
        <p:spPr>
          <a:xfrm>
            <a:off x="3814376" y="2144977"/>
            <a:ext cx="4307874" cy="1636191"/>
          </a:xfrm>
          <a:prstGeom prst="rect">
            <a:avLst/>
          </a:prstGeom>
        </p:spPr>
      </p:pic>
      <p:sp>
        <p:nvSpPr>
          <p:cNvPr id="11" name="TextBox 10">
            <a:extLst>
              <a:ext uri="{FF2B5EF4-FFF2-40B4-BE49-F238E27FC236}">
                <a16:creationId xmlns:a16="http://schemas.microsoft.com/office/drawing/2014/main" xmlns="" id="{E4649B64-47B9-C945-9C50-D6CEABB45F78}"/>
              </a:ext>
            </a:extLst>
          </p:cNvPr>
          <p:cNvSpPr txBox="1"/>
          <p:nvPr/>
        </p:nvSpPr>
        <p:spPr>
          <a:xfrm>
            <a:off x="1099750" y="3880022"/>
            <a:ext cx="9737125" cy="1200329"/>
          </a:xfrm>
          <a:prstGeom prst="rect">
            <a:avLst/>
          </a:prstGeom>
          <a:noFill/>
        </p:spPr>
        <p:txBody>
          <a:bodyPr wrap="square" rtlCol="0">
            <a:spAutoFit/>
          </a:bodyPr>
          <a:lstStyle/>
          <a:p>
            <a:pPr algn="ctr"/>
            <a:r>
              <a:rPr lang="en-US" sz="3600" dirty="0">
                <a:solidFill>
                  <a:schemeClr val="bg1"/>
                </a:solidFill>
                <a:latin typeface="Arial" panose="020B0604020202020204" pitchFamily="34" charset="0"/>
                <a:cs typeface="Arial" panose="020B0604020202020204" pitchFamily="34" charset="0"/>
              </a:rPr>
              <a:t>www.mhaohio.org</a:t>
            </a:r>
          </a:p>
          <a:p>
            <a:pPr algn="ctr"/>
            <a:r>
              <a:rPr lang="en-US" sz="3600" dirty="0">
                <a:solidFill>
                  <a:schemeClr val="bg1"/>
                </a:solidFill>
                <a:latin typeface="Arial" panose="020B0604020202020204" pitchFamily="34" charset="0"/>
                <a:cs typeface="Arial" panose="020B0604020202020204" pitchFamily="34" charset="0"/>
              </a:rPr>
              <a:t>614-221-1441</a:t>
            </a:r>
          </a:p>
        </p:txBody>
      </p:sp>
    </p:spTree>
    <p:extLst>
      <p:ext uri="{BB962C8B-B14F-4D97-AF65-F5344CB8AC3E}">
        <p14:creationId xmlns:p14="http://schemas.microsoft.com/office/powerpoint/2010/main" val="311417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17D99B1D-3F6C-F340-B131-815F304CD6E4}"/>
              </a:ext>
            </a:extLst>
          </p:cNvPr>
          <p:cNvPicPr>
            <a:picLocks noChangeAspect="1"/>
          </p:cNvPicPr>
          <p:nvPr/>
        </p:nvPicPr>
        <p:blipFill>
          <a:blip r:embed="rId2"/>
          <a:stretch>
            <a:fillRect/>
          </a:stretch>
        </p:blipFill>
        <p:spPr>
          <a:xfrm>
            <a:off x="9198261" y="5696465"/>
            <a:ext cx="2503585" cy="950898"/>
          </a:xfrm>
          <a:prstGeom prst="rect">
            <a:avLst/>
          </a:prstGeom>
        </p:spPr>
      </p:pic>
      <p:sp>
        <p:nvSpPr>
          <p:cNvPr id="6" name="TextBox 5">
            <a:extLst>
              <a:ext uri="{FF2B5EF4-FFF2-40B4-BE49-F238E27FC236}">
                <a16:creationId xmlns:a16="http://schemas.microsoft.com/office/drawing/2014/main" xmlns="" id="{A0BCA97E-B271-2E4C-A8D5-EAB52646BD27}"/>
              </a:ext>
            </a:extLst>
          </p:cNvPr>
          <p:cNvSpPr txBox="1"/>
          <p:nvPr/>
        </p:nvSpPr>
        <p:spPr>
          <a:xfrm>
            <a:off x="716691" y="287415"/>
            <a:ext cx="10935731" cy="1015663"/>
          </a:xfrm>
          <a:prstGeom prst="rect">
            <a:avLst/>
          </a:prstGeom>
          <a:solidFill>
            <a:srgbClr val="D9753C"/>
          </a:solidFill>
        </p:spPr>
        <p:txBody>
          <a:bodyPr wrap="square" lIns="365760" tIns="182880" rIns="914400" bIns="0" rtlCol="0">
            <a:spAutoFit/>
          </a:bodyPr>
          <a:lstStyle/>
          <a:p>
            <a:r>
              <a:rPr lang="en-US" b="1" kern="0" dirty="0">
                <a:solidFill>
                  <a:sysClr val="window" lastClr="FFFFFF"/>
                </a:solidFill>
                <a:latin typeface="Arial"/>
              </a:rPr>
              <a:t>Our mission: to transform how people think about mental illness, make help easier to find, and give people the support they need to get better, and stay better</a:t>
            </a:r>
            <a:r>
              <a:rPr lang="en-US" kern="0" dirty="0">
                <a:solidFill>
                  <a:sysClr val="window" lastClr="FFFFFF"/>
                </a:solidFill>
                <a:latin typeface="Arial"/>
              </a:rPr>
              <a:t>.</a:t>
            </a:r>
          </a:p>
          <a:p>
            <a:endParaRPr lang="en-US" dirty="0"/>
          </a:p>
        </p:txBody>
      </p:sp>
      <p:sp>
        <p:nvSpPr>
          <p:cNvPr id="8" name="TextBox 7">
            <a:extLst>
              <a:ext uri="{FF2B5EF4-FFF2-40B4-BE49-F238E27FC236}">
                <a16:creationId xmlns:a16="http://schemas.microsoft.com/office/drawing/2014/main" xmlns="" id="{A760A279-39FB-BF49-8F83-C13111DCCDD1}"/>
              </a:ext>
            </a:extLst>
          </p:cNvPr>
          <p:cNvSpPr txBox="1"/>
          <p:nvPr/>
        </p:nvSpPr>
        <p:spPr>
          <a:xfrm>
            <a:off x="716691" y="1503239"/>
            <a:ext cx="4337222" cy="3980577"/>
          </a:xfrm>
          <a:prstGeom prst="rect">
            <a:avLst/>
          </a:prstGeom>
          <a:solidFill>
            <a:srgbClr val="012E45"/>
          </a:solidFill>
        </p:spPr>
        <p:txBody>
          <a:bodyPr wrap="square" tIns="182880" rIns="274320" bIns="457200" rtlCol="0">
            <a:spAutoFit/>
          </a:bodyPr>
          <a:lstStyle/>
          <a:p>
            <a:pPr lvl="0">
              <a:defRPr/>
            </a:pPr>
            <a:r>
              <a:rPr lang="en-US" sz="2000" b="1" kern="0" dirty="0">
                <a:solidFill>
                  <a:sysClr val="window" lastClr="FFFFFF"/>
                </a:solidFill>
                <a:latin typeface="Arial"/>
              </a:rPr>
              <a:t> Our focus:</a:t>
            </a:r>
          </a:p>
          <a:p>
            <a:pPr lvl="0">
              <a:defRPr/>
            </a:pPr>
            <a:endParaRPr lang="en-US" kern="0" dirty="0">
              <a:solidFill>
                <a:sysClr val="window" lastClr="FFFFFF"/>
              </a:solidFill>
              <a:latin typeface="Arial"/>
            </a:endParaRPr>
          </a:p>
          <a:p>
            <a:pPr marL="285750" lvl="0" indent="-285750">
              <a:spcAft>
                <a:spcPts val="1000"/>
              </a:spcAft>
              <a:buFont typeface="Arial"/>
              <a:buChar char="•"/>
            </a:pPr>
            <a:r>
              <a:rPr lang="en-US" kern="0" dirty="0">
                <a:solidFill>
                  <a:sysClr val="window" lastClr="FFFFFF"/>
                </a:solidFill>
                <a:latin typeface="Arial"/>
              </a:rPr>
              <a:t>Identify gaps in mental health services and create free programming to fill those needs</a:t>
            </a:r>
          </a:p>
          <a:p>
            <a:pPr marL="285750" lvl="0" indent="-285750">
              <a:spcAft>
                <a:spcPts val="1000"/>
              </a:spcAft>
              <a:buFont typeface="Arial"/>
              <a:buChar char="•"/>
            </a:pPr>
            <a:r>
              <a:rPr lang="en-US" kern="0" dirty="0">
                <a:solidFill>
                  <a:sysClr val="window" lastClr="FFFFFF"/>
                </a:solidFill>
                <a:latin typeface="Arial"/>
              </a:rPr>
              <a:t>Help people find the services they need through compassionate, expert guidance</a:t>
            </a:r>
          </a:p>
          <a:p>
            <a:pPr marL="285750" indent="-285750">
              <a:spcAft>
                <a:spcPts val="1000"/>
              </a:spcAft>
              <a:buFont typeface="Arial"/>
              <a:buChar char="•"/>
            </a:pPr>
            <a:r>
              <a:rPr lang="en-US" kern="0" dirty="0">
                <a:solidFill>
                  <a:sysClr val="window" lastClr="FFFFFF"/>
                </a:solidFill>
                <a:latin typeface="Arial"/>
              </a:rPr>
              <a:t>Educate the community about mental health issues to remove biases</a:t>
            </a:r>
          </a:p>
        </p:txBody>
      </p:sp>
      <p:sp>
        <p:nvSpPr>
          <p:cNvPr id="18" name="TextBox 17">
            <a:extLst>
              <a:ext uri="{FF2B5EF4-FFF2-40B4-BE49-F238E27FC236}">
                <a16:creationId xmlns:a16="http://schemas.microsoft.com/office/drawing/2014/main" xmlns="" id="{09D6CCB0-4C45-CC44-B04D-04817466A5B4}"/>
              </a:ext>
            </a:extLst>
          </p:cNvPr>
          <p:cNvSpPr txBox="1"/>
          <p:nvPr/>
        </p:nvSpPr>
        <p:spPr>
          <a:xfrm>
            <a:off x="5202194" y="1503239"/>
            <a:ext cx="6450227" cy="492443"/>
          </a:xfrm>
          <a:prstGeom prst="rect">
            <a:avLst/>
          </a:prstGeom>
          <a:solidFill>
            <a:schemeClr val="bg2">
              <a:lumMod val="50000"/>
            </a:schemeClr>
          </a:solidFill>
        </p:spPr>
        <p:txBody>
          <a:bodyPr wrap="square" tIns="91440" bIns="91440" rtlCol="0">
            <a:spAutoFit/>
          </a:bodyPr>
          <a:lstStyle/>
          <a:p>
            <a:r>
              <a:rPr lang="en-US" sz="2000" b="1" dirty="0">
                <a:solidFill>
                  <a:schemeClr val="bg1"/>
                </a:solidFill>
                <a:latin typeface="Arial" panose="020B0604020202020204" pitchFamily="34" charset="0"/>
                <a:cs typeface="Arial" panose="020B0604020202020204" pitchFamily="34" charset="0"/>
              </a:rPr>
              <a:t>Responsibility</a:t>
            </a:r>
            <a:endParaRPr lang="en-US" sz="1400" dirty="0">
              <a:solidFill>
                <a:schemeClr val="bg1"/>
              </a:solidFill>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xmlns="" id="{82D7E25A-6384-9C4A-A687-7E0EA40173CB}"/>
              </a:ext>
            </a:extLst>
          </p:cNvPr>
          <p:cNvSpPr txBox="1"/>
          <p:nvPr/>
        </p:nvSpPr>
        <p:spPr>
          <a:xfrm>
            <a:off x="5202191" y="2074803"/>
            <a:ext cx="6450227" cy="492443"/>
          </a:xfrm>
          <a:prstGeom prst="rect">
            <a:avLst/>
          </a:prstGeom>
          <a:solidFill>
            <a:schemeClr val="bg2">
              <a:lumMod val="50000"/>
            </a:schemeClr>
          </a:solidFill>
        </p:spPr>
        <p:txBody>
          <a:bodyPr wrap="square" tIns="91440" bIns="91440" rtlCol="0">
            <a:spAutoFit/>
          </a:bodyPr>
          <a:lstStyle/>
          <a:p>
            <a:r>
              <a:rPr lang="en-US" sz="2000" b="1" dirty="0">
                <a:solidFill>
                  <a:schemeClr val="bg1"/>
                </a:solidFill>
                <a:latin typeface="Arial" panose="020B0604020202020204" pitchFamily="34" charset="0"/>
                <a:cs typeface="Arial" panose="020B0604020202020204" pitchFamily="34" charset="0"/>
              </a:rPr>
              <a:t>Respect</a:t>
            </a:r>
            <a:endParaRPr lang="en-US" sz="1400" dirty="0">
              <a:solidFill>
                <a:schemeClr val="bg1"/>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C2D4DFF8-7C7D-E74A-BA9F-BF5338EE9A3F}"/>
              </a:ext>
            </a:extLst>
          </p:cNvPr>
          <p:cNvSpPr txBox="1"/>
          <p:nvPr/>
        </p:nvSpPr>
        <p:spPr>
          <a:xfrm>
            <a:off x="5202191" y="4398980"/>
            <a:ext cx="6450227" cy="492443"/>
          </a:xfrm>
          <a:prstGeom prst="rect">
            <a:avLst/>
          </a:prstGeom>
          <a:solidFill>
            <a:schemeClr val="bg2">
              <a:lumMod val="50000"/>
            </a:schemeClr>
          </a:solidFill>
        </p:spPr>
        <p:txBody>
          <a:bodyPr wrap="square" tIns="91440" bIns="91440" rtlCol="0">
            <a:spAutoFit/>
          </a:bodyPr>
          <a:lstStyle/>
          <a:p>
            <a:r>
              <a:rPr lang="en-US" sz="2000" b="1" dirty="0">
                <a:solidFill>
                  <a:schemeClr val="bg1"/>
                </a:solidFill>
                <a:latin typeface="Arial" panose="020B0604020202020204" pitchFamily="34" charset="0"/>
                <a:cs typeface="Arial" panose="020B0604020202020204" pitchFamily="34" charset="0"/>
              </a:rPr>
              <a:t>Emotional Health</a:t>
            </a:r>
            <a:endParaRPr lang="en-US" sz="1400" dirty="0">
              <a:solidFill>
                <a:schemeClr val="bg1"/>
              </a:solidFill>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xmlns="" id="{D16D7934-4D27-B947-9E4C-AE053B6B2CF2}"/>
              </a:ext>
            </a:extLst>
          </p:cNvPr>
          <p:cNvSpPr txBox="1"/>
          <p:nvPr/>
        </p:nvSpPr>
        <p:spPr>
          <a:xfrm>
            <a:off x="5202191" y="3232199"/>
            <a:ext cx="6450227" cy="492443"/>
          </a:xfrm>
          <a:prstGeom prst="rect">
            <a:avLst/>
          </a:prstGeom>
          <a:solidFill>
            <a:schemeClr val="bg2">
              <a:lumMod val="50000"/>
            </a:schemeClr>
          </a:solidFill>
        </p:spPr>
        <p:txBody>
          <a:bodyPr wrap="square" tIns="91440" bIns="91440" rtlCol="0">
            <a:spAutoFit/>
          </a:bodyPr>
          <a:lstStyle/>
          <a:p>
            <a:r>
              <a:rPr lang="en-US" sz="2000" b="1" dirty="0">
                <a:solidFill>
                  <a:schemeClr val="bg1"/>
                </a:solidFill>
                <a:latin typeface="Arial" panose="020B0604020202020204" pitchFamily="34" charset="0"/>
                <a:cs typeface="Arial" panose="020B0604020202020204" pitchFamily="34" charset="0"/>
              </a:rPr>
              <a:t>Expertise</a:t>
            </a:r>
            <a:endParaRPr lang="en-US" sz="1400" dirty="0">
              <a:solidFill>
                <a:schemeClr val="bg1"/>
              </a:solidFill>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xmlns="" id="{ADB73FB4-E0AE-E34F-8532-A4CFF1EC7E9C}"/>
              </a:ext>
            </a:extLst>
          </p:cNvPr>
          <p:cNvSpPr txBox="1"/>
          <p:nvPr/>
        </p:nvSpPr>
        <p:spPr>
          <a:xfrm>
            <a:off x="5202193" y="2653501"/>
            <a:ext cx="6450227" cy="492443"/>
          </a:xfrm>
          <a:prstGeom prst="rect">
            <a:avLst/>
          </a:prstGeom>
          <a:solidFill>
            <a:schemeClr val="bg2">
              <a:lumMod val="50000"/>
            </a:schemeClr>
          </a:solidFill>
        </p:spPr>
        <p:txBody>
          <a:bodyPr wrap="square" tIns="91440" bIns="91440" rtlCol="0">
            <a:spAutoFit/>
          </a:bodyPr>
          <a:lstStyle/>
          <a:p>
            <a:r>
              <a:rPr lang="en-US" sz="2000" b="1" dirty="0">
                <a:solidFill>
                  <a:schemeClr val="bg1"/>
                </a:solidFill>
                <a:latin typeface="Arial" panose="020B0604020202020204" pitchFamily="34" charset="0"/>
                <a:cs typeface="Arial" panose="020B0604020202020204" pitchFamily="34" charset="0"/>
              </a:rPr>
              <a:t>Caring</a:t>
            </a:r>
            <a:endParaRPr lang="en-US" sz="1400" dirty="0">
              <a:solidFill>
                <a:schemeClr val="bg1"/>
              </a:solidFill>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xmlns="" id="{FB73332E-F792-D34B-8C26-2E61D4D10CE7}"/>
              </a:ext>
            </a:extLst>
          </p:cNvPr>
          <p:cNvSpPr txBox="1"/>
          <p:nvPr/>
        </p:nvSpPr>
        <p:spPr>
          <a:xfrm>
            <a:off x="5202191" y="4991504"/>
            <a:ext cx="6450227" cy="492443"/>
          </a:xfrm>
          <a:prstGeom prst="rect">
            <a:avLst/>
          </a:prstGeom>
          <a:solidFill>
            <a:schemeClr val="bg2">
              <a:lumMod val="50000"/>
            </a:schemeClr>
          </a:solidFill>
        </p:spPr>
        <p:txBody>
          <a:bodyPr wrap="square" tIns="91440" bIns="91440" rtlCol="0">
            <a:spAutoFit/>
          </a:bodyPr>
          <a:lstStyle/>
          <a:p>
            <a:r>
              <a:rPr lang="en-US" sz="2000" b="1" dirty="0">
                <a:solidFill>
                  <a:schemeClr val="bg1"/>
                </a:solidFill>
                <a:latin typeface="Arial" panose="020B0604020202020204" pitchFamily="34" charset="0"/>
                <a:cs typeface="Arial" panose="020B0604020202020204" pitchFamily="34" charset="0"/>
              </a:rPr>
              <a:t>Communication</a:t>
            </a:r>
            <a:endParaRPr lang="en-US" sz="1400" dirty="0">
              <a:solidFill>
                <a:schemeClr val="bg1"/>
              </a:solidFill>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xmlns="" id="{4F0D6A51-1EF0-6241-B77C-4FF7F98C7EBF}"/>
              </a:ext>
            </a:extLst>
          </p:cNvPr>
          <p:cNvSpPr txBox="1"/>
          <p:nvPr/>
        </p:nvSpPr>
        <p:spPr>
          <a:xfrm>
            <a:off x="5202191" y="3803763"/>
            <a:ext cx="6450227" cy="492443"/>
          </a:xfrm>
          <a:prstGeom prst="rect">
            <a:avLst/>
          </a:prstGeom>
          <a:solidFill>
            <a:schemeClr val="bg2">
              <a:lumMod val="50000"/>
            </a:schemeClr>
          </a:solidFill>
        </p:spPr>
        <p:txBody>
          <a:bodyPr wrap="square" tIns="91440" bIns="91440" rtlCol="0">
            <a:spAutoFit/>
          </a:bodyPr>
          <a:lstStyle/>
          <a:p>
            <a:r>
              <a:rPr lang="en-US" sz="2000" b="1" dirty="0">
                <a:solidFill>
                  <a:schemeClr val="bg1"/>
                </a:solidFill>
                <a:latin typeface="Arial" panose="020B0604020202020204" pitchFamily="34" charset="0"/>
                <a:cs typeface="Arial" panose="020B0604020202020204" pitchFamily="34" charset="0"/>
              </a:rPr>
              <a:t>Trust</a:t>
            </a:r>
            <a:endParaRPr lang="en-US" sz="1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5577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17D99B1D-3F6C-F340-B131-815F304CD6E4}"/>
              </a:ext>
            </a:extLst>
          </p:cNvPr>
          <p:cNvPicPr>
            <a:picLocks noChangeAspect="1"/>
          </p:cNvPicPr>
          <p:nvPr/>
        </p:nvPicPr>
        <p:blipFill>
          <a:blip r:embed="rId2"/>
          <a:stretch>
            <a:fillRect/>
          </a:stretch>
        </p:blipFill>
        <p:spPr>
          <a:xfrm>
            <a:off x="9193426" y="5638251"/>
            <a:ext cx="2503585" cy="950898"/>
          </a:xfrm>
          <a:prstGeom prst="rect">
            <a:avLst/>
          </a:prstGeom>
        </p:spPr>
      </p:pic>
      <p:sp>
        <p:nvSpPr>
          <p:cNvPr id="6" name="TextBox 5">
            <a:extLst>
              <a:ext uri="{FF2B5EF4-FFF2-40B4-BE49-F238E27FC236}">
                <a16:creationId xmlns:a16="http://schemas.microsoft.com/office/drawing/2014/main" xmlns="" id="{A0BCA97E-B271-2E4C-A8D5-EAB52646BD27}"/>
              </a:ext>
            </a:extLst>
          </p:cNvPr>
          <p:cNvSpPr txBox="1"/>
          <p:nvPr/>
        </p:nvSpPr>
        <p:spPr>
          <a:xfrm>
            <a:off x="1952368" y="927153"/>
            <a:ext cx="10935731" cy="553998"/>
          </a:xfrm>
          <a:prstGeom prst="rect">
            <a:avLst/>
          </a:prstGeom>
          <a:noFill/>
        </p:spPr>
        <p:txBody>
          <a:bodyPr wrap="square" lIns="0" tIns="0" rIns="731520" bIns="0" rtlCol="0">
            <a:spAutoFit/>
          </a:bodyPr>
          <a:lstStyle/>
          <a:p>
            <a:r>
              <a:rPr lang="en-US" sz="3600" b="1" kern="0" dirty="0">
                <a:solidFill>
                  <a:srgbClr val="D9753C"/>
                </a:solidFill>
                <a:latin typeface="Arial"/>
              </a:rPr>
              <a:t>PRO BONO COUNSELING PROGRAM</a:t>
            </a:r>
            <a:endParaRPr lang="en-US" sz="3600" dirty="0"/>
          </a:p>
        </p:txBody>
      </p:sp>
      <p:sp>
        <p:nvSpPr>
          <p:cNvPr id="2" name="TextBox 1">
            <a:extLst>
              <a:ext uri="{FF2B5EF4-FFF2-40B4-BE49-F238E27FC236}">
                <a16:creationId xmlns:a16="http://schemas.microsoft.com/office/drawing/2014/main" xmlns="" id="{B3C056D0-23B1-0844-9068-B27A11A6FC3B}"/>
              </a:ext>
            </a:extLst>
          </p:cNvPr>
          <p:cNvSpPr txBox="1"/>
          <p:nvPr/>
        </p:nvSpPr>
        <p:spPr>
          <a:xfrm>
            <a:off x="1865870" y="1606378"/>
            <a:ext cx="8686800" cy="4031873"/>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The Pro Bono Counseling program links volunteer mental health professionals with those who need but cannot afford mental health counseling. </a:t>
            </a: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Program volunteers are licensed and insured mental health professionals</a:t>
            </a: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Volunteers provide short-term counseling (8-12 sessions) at no cost to the client</a:t>
            </a: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Operates in Franklin, Delaware and Fairfield counties</a:t>
            </a:r>
          </a:p>
          <a:p>
            <a:endParaRPr lang="en-US" dirty="0"/>
          </a:p>
          <a:p>
            <a:endParaRPr lang="en-US" dirty="0"/>
          </a:p>
        </p:txBody>
      </p:sp>
      <p:sp>
        <p:nvSpPr>
          <p:cNvPr id="3" name="TextBox 2">
            <a:extLst>
              <a:ext uri="{FF2B5EF4-FFF2-40B4-BE49-F238E27FC236}">
                <a16:creationId xmlns:a16="http://schemas.microsoft.com/office/drawing/2014/main" xmlns="" id="{BC0A1A50-821A-7C4B-8CA8-09A49ABD39BB}"/>
              </a:ext>
            </a:extLst>
          </p:cNvPr>
          <p:cNvSpPr txBox="1"/>
          <p:nvPr/>
        </p:nvSpPr>
        <p:spPr>
          <a:xfrm rot="8216576">
            <a:off x="-2519476" y="-1078373"/>
            <a:ext cx="5913602" cy="2656702"/>
          </a:xfrm>
          <a:prstGeom prst="rect">
            <a:avLst/>
          </a:prstGeom>
          <a:solidFill>
            <a:srgbClr val="012E45"/>
          </a:solidFill>
        </p:spPr>
        <p:txBody>
          <a:bodyPr wrap="square" rtlCol="0">
            <a:spAutoFit/>
          </a:bodyPr>
          <a:lstStyle/>
          <a:p>
            <a:endParaRPr lang="en-US" dirty="0"/>
          </a:p>
        </p:txBody>
      </p:sp>
      <p:sp>
        <p:nvSpPr>
          <p:cNvPr id="4" name="TextBox 3">
            <a:extLst>
              <a:ext uri="{FF2B5EF4-FFF2-40B4-BE49-F238E27FC236}">
                <a16:creationId xmlns:a16="http://schemas.microsoft.com/office/drawing/2014/main" xmlns="" id="{A7471DBF-DCB8-7E48-A8C0-A407D4ACCE70}"/>
              </a:ext>
            </a:extLst>
          </p:cNvPr>
          <p:cNvSpPr txBox="1"/>
          <p:nvPr/>
        </p:nvSpPr>
        <p:spPr>
          <a:xfrm>
            <a:off x="-135925" y="5888706"/>
            <a:ext cx="9094573" cy="385954"/>
          </a:xfrm>
          <a:prstGeom prst="rect">
            <a:avLst/>
          </a:prstGeom>
          <a:solidFill>
            <a:srgbClr val="D9753C"/>
          </a:solidFill>
        </p:spPr>
        <p:txBody>
          <a:bodyPr wrap="square" rtlCol="0">
            <a:spAutoFit/>
          </a:bodyPr>
          <a:lstStyle/>
          <a:p>
            <a:endParaRPr lang="en-US" dirty="0"/>
          </a:p>
        </p:txBody>
      </p:sp>
    </p:spTree>
    <p:extLst>
      <p:ext uri="{BB962C8B-B14F-4D97-AF65-F5344CB8AC3E}">
        <p14:creationId xmlns:p14="http://schemas.microsoft.com/office/powerpoint/2010/main" val="3829605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17D99B1D-3F6C-F340-B131-815F304CD6E4}"/>
              </a:ext>
            </a:extLst>
          </p:cNvPr>
          <p:cNvPicPr>
            <a:picLocks noChangeAspect="1"/>
          </p:cNvPicPr>
          <p:nvPr/>
        </p:nvPicPr>
        <p:blipFill>
          <a:blip r:embed="rId2"/>
          <a:stretch>
            <a:fillRect/>
          </a:stretch>
        </p:blipFill>
        <p:spPr>
          <a:xfrm>
            <a:off x="9193426" y="5638251"/>
            <a:ext cx="2503585" cy="950898"/>
          </a:xfrm>
          <a:prstGeom prst="rect">
            <a:avLst/>
          </a:prstGeom>
        </p:spPr>
      </p:pic>
      <p:sp>
        <p:nvSpPr>
          <p:cNvPr id="6" name="TextBox 5">
            <a:extLst>
              <a:ext uri="{FF2B5EF4-FFF2-40B4-BE49-F238E27FC236}">
                <a16:creationId xmlns:a16="http://schemas.microsoft.com/office/drawing/2014/main" xmlns="" id="{A0BCA97E-B271-2E4C-A8D5-EAB52646BD27}"/>
              </a:ext>
            </a:extLst>
          </p:cNvPr>
          <p:cNvSpPr txBox="1"/>
          <p:nvPr/>
        </p:nvSpPr>
        <p:spPr>
          <a:xfrm>
            <a:off x="1952368" y="927153"/>
            <a:ext cx="10935731" cy="553998"/>
          </a:xfrm>
          <a:prstGeom prst="rect">
            <a:avLst/>
          </a:prstGeom>
          <a:noFill/>
        </p:spPr>
        <p:txBody>
          <a:bodyPr wrap="square" lIns="0" tIns="0" rIns="731520" bIns="0" rtlCol="0">
            <a:spAutoFit/>
          </a:bodyPr>
          <a:lstStyle/>
          <a:p>
            <a:r>
              <a:rPr lang="en-US" sz="3600" b="1" kern="0" dirty="0">
                <a:solidFill>
                  <a:srgbClr val="D9753C"/>
                </a:solidFill>
                <a:latin typeface="Arial"/>
              </a:rPr>
              <a:t>GET CONNECTED PROGRAM</a:t>
            </a:r>
            <a:endParaRPr lang="en-US" sz="3600" dirty="0"/>
          </a:p>
        </p:txBody>
      </p:sp>
      <p:sp>
        <p:nvSpPr>
          <p:cNvPr id="2" name="TextBox 1">
            <a:extLst>
              <a:ext uri="{FF2B5EF4-FFF2-40B4-BE49-F238E27FC236}">
                <a16:creationId xmlns:a16="http://schemas.microsoft.com/office/drawing/2014/main" xmlns="" id="{B3C056D0-23B1-0844-9068-B27A11A6FC3B}"/>
              </a:ext>
            </a:extLst>
          </p:cNvPr>
          <p:cNvSpPr txBox="1"/>
          <p:nvPr/>
        </p:nvSpPr>
        <p:spPr>
          <a:xfrm>
            <a:off x="1865870" y="1606378"/>
            <a:ext cx="8686800" cy="346248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The Get Connected Program assists clients in resolving their concerns by working with agency staff where the client receives services. </a:t>
            </a:r>
          </a:p>
          <a:p>
            <a:endParaRPr lang="en-US" sz="2000" dirty="0">
              <a:latin typeface="Arial" panose="020B0604020202020204" pitchFamily="34" charset="0"/>
              <a:cs typeface="Arial" panose="020B0604020202020204" pitchFamily="34" charset="0"/>
            </a:endParaRPr>
          </a:p>
          <a:p>
            <a:pPr marL="342900" lvl="0" indent="-342900">
              <a:lnSpc>
                <a:spcPct val="90000"/>
              </a:lnSpc>
              <a:spcAft>
                <a:spcPts val="600"/>
              </a:spcAft>
              <a:buFont typeface="Arial" panose="020B0604020202020204" pitchFamily="34" charset="0"/>
              <a:buChar char="•"/>
              <a:defRPr/>
            </a:pPr>
            <a:r>
              <a:rPr lang="en-US" sz="2000" dirty="0">
                <a:latin typeface="Arial" panose="020B0604020202020204" pitchFamily="34" charset="0"/>
                <a:cs typeface="Arial" panose="020B0604020202020204" pitchFamily="34" charset="0"/>
              </a:rPr>
              <a:t>Refers untreated clients to the appropriate service providers</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Supplies information about and referral to community resources</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All client contacts are confidential, unless permission is given otherwise, and callers receive a response within one business day</a:t>
            </a:r>
          </a:p>
          <a:p>
            <a:endParaRPr lang="en-US" dirty="0"/>
          </a:p>
          <a:p>
            <a:endParaRPr lang="en-US" dirty="0"/>
          </a:p>
        </p:txBody>
      </p:sp>
      <p:sp>
        <p:nvSpPr>
          <p:cNvPr id="3" name="TextBox 2">
            <a:extLst>
              <a:ext uri="{FF2B5EF4-FFF2-40B4-BE49-F238E27FC236}">
                <a16:creationId xmlns:a16="http://schemas.microsoft.com/office/drawing/2014/main" xmlns="" id="{BC0A1A50-821A-7C4B-8CA8-09A49ABD39BB}"/>
              </a:ext>
            </a:extLst>
          </p:cNvPr>
          <p:cNvSpPr txBox="1"/>
          <p:nvPr/>
        </p:nvSpPr>
        <p:spPr>
          <a:xfrm rot="8216576">
            <a:off x="-2519476" y="-1078373"/>
            <a:ext cx="5913602" cy="2656702"/>
          </a:xfrm>
          <a:prstGeom prst="rect">
            <a:avLst/>
          </a:prstGeom>
          <a:solidFill>
            <a:srgbClr val="012E45"/>
          </a:solidFill>
        </p:spPr>
        <p:txBody>
          <a:bodyPr wrap="square" rtlCol="0">
            <a:spAutoFit/>
          </a:bodyPr>
          <a:lstStyle/>
          <a:p>
            <a:endParaRPr lang="en-US" dirty="0"/>
          </a:p>
        </p:txBody>
      </p:sp>
      <p:sp>
        <p:nvSpPr>
          <p:cNvPr id="4" name="TextBox 3">
            <a:extLst>
              <a:ext uri="{FF2B5EF4-FFF2-40B4-BE49-F238E27FC236}">
                <a16:creationId xmlns:a16="http://schemas.microsoft.com/office/drawing/2014/main" xmlns="" id="{A7471DBF-DCB8-7E48-A8C0-A407D4ACCE70}"/>
              </a:ext>
            </a:extLst>
          </p:cNvPr>
          <p:cNvSpPr txBox="1"/>
          <p:nvPr/>
        </p:nvSpPr>
        <p:spPr>
          <a:xfrm>
            <a:off x="-135925" y="5888706"/>
            <a:ext cx="9094573" cy="385954"/>
          </a:xfrm>
          <a:prstGeom prst="rect">
            <a:avLst/>
          </a:prstGeom>
          <a:solidFill>
            <a:srgbClr val="D9753C"/>
          </a:solidFill>
        </p:spPr>
        <p:txBody>
          <a:bodyPr wrap="square" rtlCol="0">
            <a:spAutoFit/>
          </a:bodyPr>
          <a:lstStyle/>
          <a:p>
            <a:endParaRPr lang="en-US" dirty="0"/>
          </a:p>
        </p:txBody>
      </p:sp>
    </p:spTree>
    <p:extLst>
      <p:ext uri="{BB962C8B-B14F-4D97-AF65-F5344CB8AC3E}">
        <p14:creationId xmlns:p14="http://schemas.microsoft.com/office/powerpoint/2010/main" val="695475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17D99B1D-3F6C-F340-B131-815F304CD6E4}"/>
              </a:ext>
            </a:extLst>
          </p:cNvPr>
          <p:cNvPicPr>
            <a:picLocks noChangeAspect="1"/>
          </p:cNvPicPr>
          <p:nvPr/>
        </p:nvPicPr>
        <p:blipFill>
          <a:blip r:embed="rId2"/>
          <a:stretch>
            <a:fillRect/>
          </a:stretch>
        </p:blipFill>
        <p:spPr>
          <a:xfrm>
            <a:off x="9193426" y="5638251"/>
            <a:ext cx="2503585" cy="950898"/>
          </a:xfrm>
          <a:prstGeom prst="rect">
            <a:avLst/>
          </a:prstGeom>
        </p:spPr>
      </p:pic>
      <p:sp>
        <p:nvSpPr>
          <p:cNvPr id="6" name="TextBox 5">
            <a:extLst>
              <a:ext uri="{FF2B5EF4-FFF2-40B4-BE49-F238E27FC236}">
                <a16:creationId xmlns:a16="http://schemas.microsoft.com/office/drawing/2014/main" xmlns="" id="{A0BCA97E-B271-2E4C-A8D5-EAB52646BD27}"/>
              </a:ext>
            </a:extLst>
          </p:cNvPr>
          <p:cNvSpPr txBox="1"/>
          <p:nvPr/>
        </p:nvSpPr>
        <p:spPr>
          <a:xfrm>
            <a:off x="1952368" y="688515"/>
            <a:ext cx="10935731" cy="553998"/>
          </a:xfrm>
          <a:prstGeom prst="rect">
            <a:avLst/>
          </a:prstGeom>
          <a:noFill/>
        </p:spPr>
        <p:txBody>
          <a:bodyPr wrap="square" lIns="0" tIns="0" rIns="731520" bIns="0" rtlCol="0">
            <a:spAutoFit/>
          </a:bodyPr>
          <a:lstStyle/>
          <a:p>
            <a:r>
              <a:rPr lang="en-US" sz="3600" b="1" kern="0" dirty="0">
                <a:solidFill>
                  <a:srgbClr val="D9753C"/>
                </a:solidFill>
                <a:latin typeface="Arial"/>
              </a:rPr>
              <a:t>POEM PROGRAM</a:t>
            </a:r>
            <a:endParaRPr lang="en-US" sz="3600" dirty="0"/>
          </a:p>
        </p:txBody>
      </p:sp>
      <p:sp>
        <p:nvSpPr>
          <p:cNvPr id="2" name="TextBox 1">
            <a:extLst>
              <a:ext uri="{FF2B5EF4-FFF2-40B4-BE49-F238E27FC236}">
                <a16:creationId xmlns:a16="http://schemas.microsoft.com/office/drawing/2014/main" xmlns="" id="{B3C056D0-23B1-0844-9068-B27A11A6FC3B}"/>
              </a:ext>
            </a:extLst>
          </p:cNvPr>
          <p:cNvSpPr txBox="1"/>
          <p:nvPr/>
        </p:nvSpPr>
        <p:spPr>
          <a:xfrm>
            <a:off x="1865870" y="1242513"/>
            <a:ext cx="8686800" cy="5032147"/>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The POEM Program (Perinatal Outreach and Education for Moms) supports new and expecting mothers who are experiencing maternal mental health complications.</a:t>
            </a:r>
          </a:p>
          <a:p>
            <a:endParaRPr lang="en-US" sz="20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24/7 support line with both phone and text capabilities that provides assessment, informational support, connections to mental health services, and follow up</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Multiple in-person and online support groups</a:t>
            </a:r>
          </a:p>
          <a:p>
            <a:pPr marL="342900" lvl="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lnSpc>
                <a:spcPct val="90000"/>
              </a:lnSpc>
              <a:spcAft>
                <a:spcPts val="600"/>
              </a:spcAft>
              <a:buFont typeface="Arial" panose="020B0604020202020204" pitchFamily="34" charset="0"/>
              <a:buChar char="•"/>
              <a:defRPr/>
            </a:pPr>
            <a:r>
              <a:rPr lang="en-US" sz="2000" dirty="0">
                <a:latin typeface="Arial" panose="020B0604020202020204" pitchFamily="34" charset="0"/>
                <a:cs typeface="Arial" panose="020B0604020202020204" pitchFamily="34" charset="0"/>
              </a:rPr>
              <a:t>Mom-to-Mom mentorship</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Referrals to specialized health care providers and community resources and professional education</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endParaRPr lang="en-US" dirty="0"/>
          </a:p>
        </p:txBody>
      </p:sp>
      <p:sp>
        <p:nvSpPr>
          <p:cNvPr id="3" name="TextBox 2">
            <a:extLst>
              <a:ext uri="{FF2B5EF4-FFF2-40B4-BE49-F238E27FC236}">
                <a16:creationId xmlns:a16="http://schemas.microsoft.com/office/drawing/2014/main" xmlns="" id="{BC0A1A50-821A-7C4B-8CA8-09A49ABD39BB}"/>
              </a:ext>
            </a:extLst>
          </p:cNvPr>
          <p:cNvSpPr txBox="1"/>
          <p:nvPr/>
        </p:nvSpPr>
        <p:spPr>
          <a:xfrm rot="8216576">
            <a:off x="-2519476" y="-1078373"/>
            <a:ext cx="5913602" cy="2656702"/>
          </a:xfrm>
          <a:prstGeom prst="rect">
            <a:avLst/>
          </a:prstGeom>
          <a:solidFill>
            <a:srgbClr val="012E45"/>
          </a:solidFill>
        </p:spPr>
        <p:txBody>
          <a:bodyPr wrap="square" rtlCol="0">
            <a:spAutoFit/>
          </a:bodyPr>
          <a:lstStyle/>
          <a:p>
            <a:endParaRPr lang="en-US" dirty="0"/>
          </a:p>
        </p:txBody>
      </p:sp>
      <p:sp>
        <p:nvSpPr>
          <p:cNvPr id="4" name="TextBox 3">
            <a:extLst>
              <a:ext uri="{FF2B5EF4-FFF2-40B4-BE49-F238E27FC236}">
                <a16:creationId xmlns:a16="http://schemas.microsoft.com/office/drawing/2014/main" xmlns="" id="{A7471DBF-DCB8-7E48-A8C0-A407D4ACCE70}"/>
              </a:ext>
            </a:extLst>
          </p:cNvPr>
          <p:cNvSpPr txBox="1"/>
          <p:nvPr/>
        </p:nvSpPr>
        <p:spPr>
          <a:xfrm>
            <a:off x="-135925" y="5888706"/>
            <a:ext cx="9094573" cy="385954"/>
          </a:xfrm>
          <a:prstGeom prst="rect">
            <a:avLst/>
          </a:prstGeom>
          <a:solidFill>
            <a:srgbClr val="D9753C"/>
          </a:solidFill>
        </p:spPr>
        <p:txBody>
          <a:bodyPr wrap="square" rtlCol="0">
            <a:spAutoFit/>
          </a:bodyPr>
          <a:lstStyle/>
          <a:p>
            <a:endParaRPr lang="en-US" dirty="0"/>
          </a:p>
        </p:txBody>
      </p:sp>
    </p:spTree>
    <p:extLst>
      <p:ext uri="{BB962C8B-B14F-4D97-AF65-F5344CB8AC3E}">
        <p14:creationId xmlns:p14="http://schemas.microsoft.com/office/powerpoint/2010/main" val="4073752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17D99B1D-3F6C-F340-B131-815F304CD6E4}"/>
              </a:ext>
            </a:extLst>
          </p:cNvPr>
          <p:cNvPicPr>
            <a:picLocks noChangeAspect="1"/>
          </p:cNvPicPr>
          <p:nvPr/>
        </p:nvPicPr>
        <p:blipFill>
          <a:blip r:embed="rId2"/>
          <a:stretch>
            <a:fillRect/>
          </a:stretch>
        </p:blipFill>
        <p:spPr>
          <a:xfrm>
            <a:off x="9193426" y="5638251"/>
            <a:ext cx="2503585" cy="950898"/>
          </a:xfrm>
          <a:prstGeom prst="rect">
            <a:avLst/>
          </a:prstGeom>
        </p:spPr>
      </p:pic>
      <p:sp>
        <p:nvSpPr>
          <p:cNvPr id="6" name="TextBox 5">
            <a:extLst>
              <a:ext uri="{FF2B5EF4-FFF2-40B4-BE49-F238E27FC236}">
                <a16:creationId xmlns:a16="http://schemas.microsoft.com/office/drawing/2014/main" xmlns="" id="{A0BCA97E-B271-2E4C-A8D5-EAB52646BD27}"/>
              </a:ext>
            </a:extLst>
          </p:cNvPr>
          <p:cNvSpPr txBox="1"/>
          <p:nvPr/>
        </p:nvSpPr>
        <p:spPr>
          <a:xfrm>
            <a:off x="1952368" y="688515"/>
            <a:ext cx="10935731" cy="553998"/>
          </a:xfrm>
          <a:prstGeom prst="rect">
            <a:avLst/>
          </a:prstGeom>
          <a:noFill/>
        </p:spPr>
        <p:txBody>
          <a:bodyPr wrap="square" lIns="0" tIns="0" rIns="731520" bIns="0" rtlCol="0">
            <a:spAutoFit/>
          </a:bodyPr>
          <a:lstStyle/>
          <a:p>
            <a:r>
              <a:rPr lang="en-US" sz="3600" b="1" kern="0" dirty="0">
                <a:solidFill>
                  <a:srgbClr val="D9753C"/>
                </a:solidFill>
                <a:latin typeface="Arial"/>
              </a:rPr>
              <a:t>RISE PROGRAM</a:t>
            </a:r>
            <a:endParaRPr lang="en-US" sz="3600" dirty="0"/>
          </a:p>
        </p:txBody>
      </p:sp>
      <p:sp>
        <p:nvSpPr>
          <p:cNvPr id="2" name="TextBox 1">
            <a:extLst>
              <a:ext uri="{FF2B5EF4-FFF2-40B4-BE49-F238E27FC236}">
                <a16:creationId xmlns:a16="http://schemas.microsoft.com/office/drawing/2014/main" xmlns="" id="{B3C056D0-23B1-0844-9068-B27A11A6FC3B}"/>
              </a:ext>
            </a:extLst>
          </p:cNvPr>
          <p:cNvSpPr txBox="1"/>
          <p:nvPr/>
        </p:nvSpPr>
        <p:spPr>
          <a:xfrm>
            <a:off x="1865870" y="1242513"/>
            <a:ext cx="8686800" cy="472437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The Rise Program is an initiative of the POEM program exclusively by and for Black moms. </a:t>
            </a:r>
          </a:p>
          <a:p>
            <a:endParaRPr lang="en-US" sz="20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24/7 support line with both phone and text capabilities that provides assessment, informational support, connections to mental health services, and follow up</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Multiple in-person and online support groups</a:t>
            </a:r>
          </a:p>
          <a:p>
            <a:pPr marL="342900" lvl="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lnSpc>
                <a:spcPct val="90000"/>
              </a:lnSpc>
              <a:spcAft>
                <a:spcPts val="600"/>
              </a:spcAft>
              <a:buFont typeface="Arial" panose="020B0604020202020204" pitchFamily="34" charset="0"/>
              <a:buChar char="•"/>
              <a:defRPr/>
            </a:pPr>
            <a:r>
              <a:rPr lang="en-US" sz="2000" dirty="0">
                <a:latin typeface="Arial" panose="020B0604020202020204" pitchFamily="34" charset="0"/>
                <a:cs typeface="Arial" panose="020B0604020202020204" pitchFamily="34" charset="0"/>
              </a:rPr>
              <a:t>Mom-to-Mom mentorship</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Referrals to specialized health care providers and community resources and professional education</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endParaRPr lang="en-US" dirty="0"/>
          </a:p>
        </p:txBody>
      </p:sp>
      <p:sp>
        <p:nvSpPr>
          <p:cNvPr id="3" name="TextBox 2">
            <a:extLst>
              <a:ext uri="{FF2B5EF4-FFF2-40B4-BE49-F238E27FC236}">
                <a16:creationId xmlns:a16="http://schemas.microsoft.com/office/drawing/2014/main" xmlns="" id="{BC0A1A50-821A-7C4B-8CA8-09A49ABD39BB}"/>
              </a:ext>
            </a:extLst>
          </p:cNvPr>
          <p:cNvSpPr txBox="1"/>
          <p:nvPr/>
        </p:nvSpPr>
        <p:spPr>
          <a:xfrm rot="8216576">
            <a:off x="-2519476" y="-1078373"/>
            <a:ext cx="5913602" cy="2656702"/>
          </a:xfrm>
          <a:prstGeom prst="rect">
            <a:avLst/>
          </a:prstGeom>
          <a:solidFill>
            <a:srgbClr val="012E45"/>
          </a:solidFill>
        </p:spPr>
        <p:txBody>
          <a:bodyPr wrap="square" rtlCol="0">
            <a:spAutoFit/>
          </a:bodyPr>
          <a:lstStyle/>
          <a:p>
            <a:endParaRPr lang="en-US" dirty="0"/>
          </a:p>
        </p:txBody>
      </p:sp>
      <p:sp>
        <p:nvSpPr>
          <p:cNvPr id="4" name="TextBox 3">
            <a:extLst>
              <a:ext uri="{FF2B5EF4-FFF2-40B4-BE49-F238E27FC236}">
                <a16:creationId xmlns:a16="http://schemas.microsoft.com/office/drawing/2014/main" xmlns="" id="{A7471DBF-DCB8-7E48-A8C0-A407D4ACCE70}"/>
              </a:ext>
            </a:extLst>
          </p:cNvPr>
          <p:cNvSpPr txBox="1"/>
          <p:nvPr/>
        </p:nvSpPr>
        <p:spPr>
          <a:xfrm>
            <a:off x="-135925" y="5888706"/>
            <a:ext cx="9094573" cy="385954"/>
          </a:xfrm>
          <a:prstGeom prst="rect">
            <a:avLst/>
          </a:prstGeom>
          <a:solidFill>
            <a:srgbClr val="D9753C"/>
          </a:solidFill>
        </p:spPr>
        <p:txBody>
          <a:bodyPr wrap="square" rtlCol="0">
            <a:spAutoFit/>
          </a:bodyPr>
          <a:lstStyle/>
          <a:p>
            <a:endParaRPr lang="en-US" dirty="0"/>
          </a:p>
        </p:txBody>
      </p:sp>
    </p:spTree>
    <p:extLst>
      <p:ext uri="{BB962C8B-B14F-4D97-AF65-F5344CB8AC3E}">
        <p14:creationId xmlns:p14="http://schemas.microsoft.com/office/powerpoint/2010/main" val="71921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17D99B1D-3F6C-F340-B131-815F304CD6E4}"/>
              </a:ext>
            </a:extLst>
          </p:cNvPr>
          <p:cNvPicPr>
            <a:picLocks noChangeAspect="1"/>
          </p:cNvPicPr>
          <p:nvPr/>
        </p:nvPicPr>
        <p:blipFill>
          <a:blip r:embed="rId2"/>
          <a:stretch>
            <a:fillRect/>
          </a:stretch>
        </p:blipFill>
        <p:spPr>
          <a:xfrm>
            <a:off x="9193426" y="5638251"/>
            <a:ext cx="2503585" cy="950898"/>
          </a:xfrm>
          <a:prstGeom prst="rect">
            <a:avLst/>
          </a:prstGeom>
        </p:spPr>
      </p:pic>
      <p:sp>
        <p:nvSpPr>
          <p:cNvPr id="6" name="TextBox 5">
            <a:extLst>
              <a:ext uri="{FF2B5EF4-FFF2-40B4-BE49-F238E27FC236}">
                <a16:creationId xmlns:a16="http://schemas.microsoft.com/office/drawing/2014/main" xmlns="" id="{A0BCA97E-B271-2E4C-A8D5-EAB52646BD27}"/>
              </a:ext>
            </a:extLst>
          </p:cNvPr>
          <p:cNvSpPr txBox="1"/>
          <p:nvPr/>
        </p:nvSpPr>
        <p:spPr>
          <a:xfrm>
            <a:off x="1952368" y="688515"/>
            <a:ext cx="10935731" cy="553998"/>
          </a:xfrm>
          <a:prstGeom prst="rect">
            <a:avLst/>
          </a:prstGeom>
          <a:noFill/>
        </p:spPr>
        <p:txBody>
          <a:bodyPr wrap="square" lIns="0" tIns="0" rIns="731520" bIns="0" rtlCol="0">
            <a:spAutoFit/>
          </a:bodyPr>
          <a:lstStyle/>
          <a:p>
            <a:r>
              <a:rPr lang="en-US" sz="3600" b="1" kern="0" dirty="0">
                <a:solidFill>
                  <a:srgbClr val="D9753C"/>
                </a:solidFill>
                <a:latin typeface="Arial"/>
              </a:rPr>
              <a:t>SUPPORT GROUPS</a:t>
            </a:r>
            <a:endParaRPr lang="en-US" sz="3600" dirty="0"/>
          </a:p>
        </p:txBody>
      </p:sp>
      <p:sp>
        <p:nvSpPr>
          <p:cNvPr id="2" name="TextBox 1">
            <a:extLst>
              <a:ext uri="{FF2B5EF4-FFF2-40B4-BE49-F238E27FC236}">
                <a16:creationId xmlns:a16="http://schemas.microsoft.com/office/drawing/2014/main" xmlns="" id="{B3C056D0-23B1-0844-9068-B27A11A6FC3B}"/>
              </a:ext>
            </a:extLst>
          </p:cNvPr>
          <p:cNvSpPr txBox="1"/>
          <p:nvPr/>
        </p:nvSpPr>
        <p:spPr>
          <a:xfrm>
            <a:off x="1865870" y="1242513"/>
            <a:ext cx="8686800" cy="498598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Support Groups are designed to support people struggling directly with various mental health challenges, as well as groups for their families and loved ones.</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Groups address: Anxiety; Bipolar Disorder; Depression; Schizophrenia and related symptoms; Obsessive Compulsive Disorder; Caregivers/family members; Maternal mental health; Spanish-speaking participants; women’s mental health; and support for Peer Recovery Supporters</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More than 90 percent of the people attending our support groups reported they would recommend their group</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The groups are led by experienced facilitators, are drop-in based, and free to the public</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endParaRPr lang="en-US" dirty="0"/>
          </a:p>
        </p:txBody>
      </p:sp>
      <p:sp>
        <p:nvSpPr>
          <p:cNvPr id="3" name="TextBox 2">
            <a:extLst>
              <a:ext uri="{FF2B5EF4-FFF2-40B4-BE49-F238E27FC236}">
                <a16:creationId xmlns:a16="http://schemas.microsoft.com/office/drawing/2014/main" xmlns="" id="{BC0A1A50-821A-7C4B-8CA8-09A49ABD39BB}"/>
              </a:ext>
            </a:extLst>
          </p:cNvPr>
          <p:cNvSpPr txBox="1"/>
          <p:nvPr/>
        </p:nvSpPr>
        <p:spPr>
          <a:xfrm rot="8216576">
            <a:off x="-2519476" y="-1078373"/>
            <a:ext cx="5913602" cy="2656702"/>
          </a:xfrm>
          <a:prstGeom prst="rect">
            <a:avLst/>
          </a:prstGeom>
          <a:solidFill>
            <a:srgbClr val="012E45"/>
          </a:solidFill>
        </p:spPr>
        <p:txBody>
          <a:bodyPr wrap="square" rtlCol="0">
            <a:spAutoFit/>
          </a:bodyPr>
          <a:lstStyle/>
          <a:p>
            <a:endParaRPr lang="en-US" dirty="0"/>
          </a:p>
        </p:txBody>
      </p:sp>
      <p:sp>
        <p:nvSpPr>
          <p:cNvPr id="4" name="TextBox 3">
            <a:extLst>
              <a:ext uri="{FF2B5EF4-FFF2-40B4-BE49-F238E27FC236}">
                <a16:creationId xmlns:a16="http://schemas.microsoft.com/office/drawing/2014/main" xmlns="" id="{A7471DBF-DCB8-7E48-A8C0-A407D4ACCE70}"/>
              </a:ext>
            </a:extLst>
          </p:cNvPr>
          <p:cNvSpPr txBox="1"/>
          <p:nvPr/>
        </p:nvSpPr>
        <p:spPr>
          <a:xfrm>
            <a:off x="-135925" y="5888706"/>
            <a:ext cx="9094573" cy="385954"/>
          </a:xfrm>
          <a:prstGeom prst="rect">
            <a:avLst/>
          </a:prstGeom>
          <a:solidFill>
            <a:srgbClr val="D9753C"/>
          </a:solidFill>
        </p:spPr>
        <p:txBody>
          <a:bodyPr wrap="square" rtlCol="0">
            <a:spAutoFit/>
          </a:bodyPr>
          <a:lstStyle/>
          <a:p>
            <a:endParaRPr lang="en-US" dirty="0"/>
          </a:p>
        </p:txBody>
      </p:sp>
    </p:spTree>
    <p:extLst>
      <p:ext uri="{BB962C8B-B14F-4D97-AF65-F5344CB8AC3E}">
        <p14:creationId xmlns:p14="http://schemas.microsoft.com/office/powerpoint/2010/main" val="992105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17D99B1D-3F6C-F340-B131-815F304CD6E4}"/>
              </a:ext>
            </a:extLst>
          </p:cNvPr>
          <p:cNvPicPr>
            <a:picLocks noChangeAspect="1"/>
          </p:cNvPicPr>
          <p:nvPr/>
        </p:nvPicPr>
        <p:blipFill>
          <a:blip r:embed="rId2"/>
          <a:stretch>
            <a:fillRect/>
          </a:stretch>
        </p:blipFill>
        <p:spPr>
          <a:xfrm>
            <a:off x="9193426" y="5638251"/>
            <a:ext cx="2503585" cy="950898"/>
          </a:xfrm>
          <a:prstGeom prst="rect">
            <a:avLst/>
          </a:prstGeom>
        </p:spPr>
      </p:pic>
      <p:sp>
        <p:nvSpPr>
          <p:cNvPr id="6" name="TextBox 5">
            <a:extLst>
              <a:ext uri="{FF2B5EF4-FFF2-40B4-BE49-F238E27FC236}">
                <a16:creationId xmlns:a16="http://schemas.microsoft.com/office/drawing/2014/main" xmlns="" id="{A0BCA97E-B271-2E4C-A8D5-EAB52646BD27}"/>
              </a:ext>
            </a:extLst>
          </p:cNvPr>
          <p:cNvSpPr txBox="1"/>
          <p:nvPr/>
        </p:nvSpPr>
        <p:spPr>
          <a:xfrm>
            <a:off x="1952368" y="688515"/>
            <a:ext cx="10935731" cy="553998"/>
          </a:xfrm>
          <a:prstGeom prst="rect">
            <a:avLst/>
          </a:prstGeom>
          <a:noFill/>
        </p:spPr>
        <p:txBody>
          <a:bodyPr wrap="square" lIns="0" tIns="0" rIns="731520" bIns="0" rtlCol="0">
            <a:spAutoFit/>
          </a:bodyPr>
          <a:lstStyle/>
          <a:p>
            <a:r>
              <a:rPr lang="en-US" sz="3600" b="1" kern="0" dirty="0">
                <a:solidFill>
                  <a:srgbClr val="D9753C"/>
                </a:solidFill>
                <a:latin typeface="Arial"/>
              </a:rPr>
              <a:t>OCCUMETRICS: WORKPLACE HEALTH</a:t>
            </a:r>
            <a:endParaRPr lang="en-US" sz="3600" dirty="0"/>
          </a:p>
        </p:txBody>
      </p:sp>
      <p:sp>
        <p:nvSpPr>
          <p:cNvPr id="2" name="TextBox 1">
            <a:extLst>
              <a:ext uri="{FF2B5EF4-FFF2-40B4-BE49-F238E27FC236}">
                <a16:creationId xmlns:a16="http://schemas.microsoft.com/office/drawing/2014/main" xmlns="" id="{B3C056D0-23B1-0844-9068-B27A11A6FC3B}"/>
              </a:ext>
            </a:extLst>
          </p:cNvPr>
          <p:cNvSpPr txBox="1"/>
          <p:nvPr/>
        </p:nvSpPr>
        <p:spPr>
          <a:xfrm>
            <a:off x="1865870" y="1242513"/>
            <a:ext cx="8686800" cy="420115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The </a:t>
            </a:r>
            <a:r>
              <a:rPr lang="en-US" sz="2000" dirty="0" err="1">
                <a:latin typeface="Arial" panose="020B0604020202020204" pitchFamily="34" charset="0"/>
                <a:cs typeface="Arial" panose="020B0604020202020204" pitchFamily="34" charset="0"/>
              </a:rPr>
              <a:t>Occumetrics</a:t>
            </a:r>
            <a:r>
              <a:rPr lang="en-US" sz="2000" dirty="0">
                <a:latin typeface="Arial" panose="020B0604020202020204" pitchFamily="34" charset="0"/>
                <a:cs typeface="Arial" panose="020B0604020202020204" pitchFamily="34" charset="0"/>
              </a:rPr>
              <a:t> Program offers organizational assessments to reduce turnover and improve employee morale.</a:t>
            </a: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Asses employee dissatisfaction through quantitative analysis</a:t>
            </a:r>
          </a:p>
          <a:p>
            <a:pPr marL="342900" indent="-342900">
              <a:lnSpc>
                <a:spcPct val="90000"/>
              </a:lnSpc>
              <a:spcAft>
                <a:spcPts val="600"/>
              </a:spcAft>
              <a:buFont typeface="Arial" panose="020B0604020202020204" pitchFamily="34" charset="0"/>
              <a:buChar char="•"/>
              <a:defRPr/>
            </a:pPr>
            <a:endParaRPr lang="en-US" sz="2000" dirty="0">
              <a:latin typeface="Arial" panose="020B0604020202020204" pitchFamily="34" charset="0"/>
              <a:cs typeface="Arial" panose="020B0604020202020204" pitchFamily="34" charset="0"/>
            </a:endParaRPr>
          </a:p>
          <a:p>
            <a:pPr marL="342900" indent="-342900">
              <a:lnSpc>
                <a:spcPct val="90000"/>
              </a:lnSpc>
              <a:spcAft>
                <a:spcPts val="600"/>
              </a:spcAft>
              <a:buFont typeface="Arial" panose="020B0604020202020204" pitchFamily="34" charset="0"/>
              <a:buChar char="•"/>
              <a:defRPr/>
            </a:pPr>
            <a:r>
              <a:rPr lang="en-US" sz="2000" dirty="0">
                <a:latin typeface="Arial" panose="020B0604020202020204" pitchFamily="34" charset="0"/>
                <a:cs typeface="Arial" panose="020B0604020202020204" pitchFamily="34" charset="0"/>
              </a:rPr>
              <a:t>Engages employees in focus groups to enrich and illuminate survey data</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lnSpc>
                <a:spcPct val="90000"/>
              </a:lnSpc>
              <a:spcAft>
                <a:spcPts val="600"/>
              </a:spcAft>
              <a:buFont typeface="Arial" panose="020B0604020202020204" pitchFamily="34" charset="0"/>
              <a:buChar char="•"/>
              <a:defRPr/>
            </a:pPr>
            <a:r>
              <a:rPr lang="en-US" sz="2000" dirty="0">
                <a:latin typeface="Arial" panose="020B0604020202020204" pitchFamily="34" charset="0"/>
                <a:cs typeface="Arial" panose="020B0604020202020204" pitchFamily="34" charset="0"/>
              </a:rPr>
              <a:t>Recommends specific changes to address the agency’s core issues</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One agency reported a 12 percent reduction in turnover, saving $266K in employee replacement costs</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endParaRPr lang="en-US" dirty="0"/>
          </a:p>
        </p:txBody>
      </p:sp>
      <p:sp>
        <p:nvSpPr>
          <p:cNvPr id="3" name="TextBox 2">
            <a:extLst>
              <a:ext uri="{FF2B5EF4-FFF2-40B4-BE49-F238E27FC236}">
                <a16:creationId xmlns:a16="http://schemas.microsoft.com/office/drawing/2014/main" xmlns="" id="{BC0A1A50-821A-7C4B-8CA8-09A49ABD39BB}"/>
              </a:ext>
            </a:extLst>
          </p:cNvPr>
          <p:cNvSpPr txBox="1"/>
          <p:nvPr/>
        </p:nvSpPr>
        <p:spPr>
          <a:xfrm rot="8216576">
            <a:off x="-2519476" y="-1078373"/>
            <a:ext cx="5913602" cy="2656702"/>
          </a:xfrm>
          <a:prstGeom prst="rect">
            <a:avLst/>
          </a:prstGeom>
          <a:solidFill>
            <a:srgbClr val="012E45"/>
          </a:solidFill>
        </p:spPr>
        <p:txBody>
          <a:bodyPr wrap="square" rtlCol="0">
            <a:spAutoFit/>
          </a:bodyPr>
          <a:lstStyle/>
          <a:p>
            <a:endParaRPr lang="en-US" dirty="0"/>
          </a:p>
        </p:txBody>
      </p:sp>
      <p:sp>
        <p:nvSpPr>
          <p:cNvPr id="4" name="TextBox 3">
            <a:extLst>
              <a:ext uri="{FF2B5EF4-FFF2-40B4-BE49-F238E27FC236}">
                <a16:creationId xmlns:a16="http://schemas.microsoft.com/office/drawing/2014/main" xmlns="" id="{A7471DBF-DCB8-7E48-A8C0-A407D4ACCE70}"/>
              </a:ext>
            </a:extLst>
          </p:cNvPr>
          <p:cNvSpPr txBox="1"/>
          <p:nvPr/>
        </p:nvSpPr>
        <p:spPr>
          <a:xfrm>
            <a:off x="-135925" y="5888706"/>
            <a:ext cx="9094573" cy="385954"/>
          </a:xfrm>
          <a:prstGeom prst="rect">
            <a:avLst/>
          </a:prstGeom>
          <a:solidFill>
            <a:srgbClr val="D9753C"/>
          </a:solidFill>
        </p:spPr>
        <p:txBody>
          <a:bodyPr wrap="square" rtlCol="0">
            <a:spAutoFit/>
          </a:bodyPr>
          <a:lstStyle/>
          <a:p>
            <a:endParaRPr lang="en-US" dirty="0"/>
          </a:p>
        </p:txBody>
      </p:sp>
    </p:spTree>
    <p:extLst>
      <p:ext uri="{BB962C8B-B14F-4D97-AF65-F5344CB8AC3E}">
        <p14:creationId xmlns:p14="http://schemas.microsoft.com/office/powerpoint/2010/main" val="453328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17D99B1D-3F6C-F340-B131-815F304CD6E4}"/>
              </a:ext>
            </a:extLst>
          </p:cNvPr>
          <p:cNvPicPr>
            <a:picLocks noChangeAspect="1"/>
          </p:cNvPicPr>
          <p:nvPr/>
        </p:nvPicPr>
        <p:blipFill>
          <a:blip r:embed="rId2"/>
          <a:stretch>
            <a:fillRect/>
          </a:stretch>
        </p:blipFill>
        <p:spPr>
          <a:xfrm>
            <a:off x="9193426" y="5638251"/>
            <a:ext cx="2503585" cy="950898"/>
          </a:xfrm>
          <a:prstGeom prst="rect">
            <a:avLst/>
          </a:prstGeom>
        </p:spPr>
      </p:pic>
      <p:sp>
        <p:nvSpPr>
          <p:cNvPr id="6" name="TextBox 5">
            <a:extLst>
              <a:ext uri="{FF2B5EF4-FFF2-40B4-BE49-F238E27FC236}">
                <a16:creationId xmlns:a16="http://schemas.microsoft.com/office/drawing/2014/main" xmlns="" id="{A0BCA97E-B271-2E4C-A8D5-EAB52646BD27}"/>
              </a:ext>
            </a:extLst>
          </p:cNvPr>
          <p:cNvSpPr txBox="1"/>
          <p:nvPr/>
        </p:nvSpPr>
        <p:spPr>
          <a:xfrm>
            <a:off x="1952368" y="688515"/>
            <a:ext cx="10935731" cy="553998"/>
          </a:xfrm>
          <a:prstGeom prst="rect">
            <a:avLst/>
          </a:prstGeom>
          <a:noFill/>
        </p:spPr>
        <p:txBody>
          <a:bodyPr wrap="square" lIns="0" tIns="0" rIns="731520" bIns="0" rtlCol="0">
            <a:spAutoFit/>
          </a:bodyPr>
          <a:lstStyle/>
          <a:p>
            <a:r>
              <a:rPr lang="en-US" sz="3600" b="1" kern="0" dirty="0">
                <a:solidFill>
                  <a:srgbClr val="D9753C"/>
                </a:solidFill>
                <a:latin typeface="Arial"/>
              </a:rPr>
              <a:t>MENTAL HEALTH FIRST AID</a:t>
            </a:r>
            <a:endParaRPr lang="en-US" sz="3600" dirty="0"/>
          </a:p>
        </p:txBody>
      </p:sp>
      <p:sp>
        <p:nvSpPr>
          <p:cNvPr id="2" name="TextBox 1">
            <a:extLst>
              <a:ext uri="{FF2B5EF4-FFF2-40B4-BE49-F238E27FC236}">
                <a16:creationId xmlns:a16="http://schemas.microsoft.com/office/drawing/2014/main" xmlns="" id="{B3C056D0-23B1-0844-9068-B27A11A6FC3B}"/>
              </a:ext>
            </a:extLst>
          </p:cNvPr>
          <p:cNvSpPr txBox="1"/>
          <p:nvPr/>
        </p:nvSpPr>
        <p:spPr>
          <a:xfrm>
            <a:off x="1865870" y="1242513"/>
            <a:ext cx="8686800" cy="4047262"/>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Mental Health First Aid teaches adults how to identify, understand and respond to signs of mental illnesses and substance use disorders. </a:t>
            </a: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Utilizing a five-step action plan, participants learn to assess for risk of suicide or harm, listen nonjudgmentally, give reassurance and information, encourage appropriate professional help, and encourage self-help and other support strategies</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lnSpc>
                <a:spcPct val="90000"/>
              </a:lnSpc>
              <a:spcAft>
                <a:spcPts val="600"/>
              </a:spcAft>
              <a:buFont typeface="Arial" panose="020B0604020202020204" pitchFamily="34" charset="0"/>
              <a:buChar char="•"/>
              <a:defRPr/>
            </a:pPr>
            <a:r>
              <a:rPr lang="en-US" sz="2000" dirty="0">
                <a:latin typeface="Arial" panose="020B0604020202020204" pitchFamily="34" charset="0"/>
                <a:cs typeface="Arial" panose="020B0604020202020204" pitchFamily="34" charset="0"/>
              </a:rPr>
              <a:t>Two Mental Health First Aid courses are available: Youth Mental Health First Aid which is designed for those working with adolescents (ages 12 – 18), and Adult Mental Health First Aid</a:t>
            </a:r>
          </a:p>
          <a:p>
            <a:endParaRPr lang="en-US" sz="2000" dirty="0">
              <a:latin typeface="Arial" panose="020B0604020202020204" pitchFamily="34" charset="0"/>
              <a:cs typeface="Arial" panose="020B0604020202020204" pitchFamily="34" charset="0"/>
            </a:endParaRPr>
          </a:p>
          <a:p>
            <a:endParaRPr lang="en-US" dirty="0"/>
          </a:p>
        </p:txBody>
      </p:sp>
      <p:sp>
        <p:nvSpPr>
          <p:cNvPr id="3" name="TextBox 2">
            <a:extLst>
              <a:ext uri="{FF2B5EF4-FFF2-40B4-BE49-F238E27FC236}">
                <a16:creationId xmlns:a16="http://schemas.microsoft.com/office/drawing/2014/main" xmlns="" id="{BC0A1A50-821A-7C4B-8CA8-09A49ABD39BB}"/>
              </a:ext>
            </a:extLst>
          </p:cNvPr>
          <p:cNvSpPr txBox="1"/>
          <p:nvPr/>
        </p:nvSpPr>
        <p:spPr>
          <a:xfrm rot="8216576">
            <a:off x="-2519476" y="-1078373"/>
            <a:ext cx="5913602" cy="2656702"/>
          </a:xfrm>
          <a:prstGeom prst="rect">
            <a:avLst/>
          </a:prstGeom>
          <a:solidFill>
            <a:srgbClr val="012E45"/>
          </a:solidFill>
        </p:spPr>
        <p:txBody>
          <a:bodyPr wrap="square" rtlCol="0">
            <a:spAutoFit/>
          </a:bodyPr>
          <a:lstStyle/>
          <a:p>
            <a:endParaRPr lang="en-US" dirty="0"/>
          </a:p>
        </p:txBody>
      </p:sp>
      <p:sp>
        <p:nvSpPr>
          <p:cNvPr id="4" name="TextBox 3">
            <a:extLst>
              <a:ext uri="{FF2B5EF4-FFF2-40B4-BE49-F238E27FC236}">
                <a16:creationId xmlns:a16="http://schemas.microsoft.com/office/drawing/2014/main" xmlns="" id="{A7471DBF-DCB8-7E48-A8C0-A407D4ACCE70}"/>
              </a:ext>
            </a:extLst>
          </p:cNvPr>
          <p:cNvSpPr txBox="1"/>
          <p:nvPr/>
        </p:nvSpPr>
        <p:spPr>
          <a:xfrm>
            <a:off x="-135925" y="5888706"/>
            <a:ext cx="9094573" cy="385954"/>
          </a:xfrm>
          <a:prstGeom prst="rect">
            <a:avLst/>
          </a:prstGeom>
          <a:solidFill>
            <a:srgbClr val="D9753C"/>
          </a:solidFill>
        </p:spPr>
        <p:txBody>
          <a:bodyPr wrap="square" rtlCol="0">
            <a:spAutoFit/>
          </a:bodyPr>
          <a:lstStyle/>
          <a:p>
            <a:endParaRPr lang="en-US" dirty="0"/>
          </a:p>
        </p:txBody>
      </p:sp>
    </p:spTree>
    <p:extLst>
      <p:ext uri="{BB962C8B-B14F-4D97-AF65-F5344CB8AC3E}">
        <p14:creationId xmlns:p14="http://schemas.microsoft.com/office/powerpoint/2010/main" val="2113123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5963B93B9A14A4C86D729A05A08F17D" ma:contentTypeVersion="13" ma:contentTypeDescription="Create a new document." ma:contentTypeScope="" ma:versionID="14fa80e8067b74e7ba6900398432c6e1">
  <xsd:schema xmlns:xsd="http://www.w3.org/2001/XMLSchema" xmlns:xs="http://www.w3.org/2001/XMLSchema" xmlns:p="http://schemas.microsoft.com/office/2006/metadata/properties" xmlns:ns2="fe1d1c35-a23c-4d14-80c0-de83b0ae02d6" xmlns:ns3="45fcc9ea-8b4e-42d4-a4af-1b824022864b" targetNamespace="http://schemas.microsoft.com/office/2006/metadata/properties" ma:root="true" ma:fieldsID="742d0333dfa046ee49d9eb9e2e718620" ns2:_="" ns3:_="">
    <xsd:import namespace="fe1d1c35-a23c-4d14-80c0-de83b0ae02d6"/>
    <xsd:import namespace="45fcc9ea-8b4e-42d4-a4af-1b824022864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1d1c35-a23c-4d14-80c0-de83b0ae02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5fcc9ea-8b4e-42d4-a4af-1b824022864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86C3C0F-1231-4F80-9438-412D84993DB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B737044-D20F-483B-AEF9-32007D99D853}">
  <ds:schemaRefs>
    <ds:schemaRef ds:uri="http://schemas.microsoft.com/sharepoint/v3/contenttype/forms"/>
  </ds:schemaRefs>
</ds:datastoreItem>
</file>

<file path=customXml/itemProps3.xml><?xml version="1.0" encoding="utf-8"?>
<ds:datastoreItem xmlns:ds="http://schemas.openxmlformats.org/officeDocument/2006/customXml" ds:itemID="{652522A6-0206-4E92-9FB8-E3417D0E8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1d1c35-a23c-4d14-80c0-de83b0ae02d6"/>
    <ds:schemaRef ds:uri="45fcc9ea-8b4e-42d4-a4af-1b82402286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135</TotalTime>
  <Words>641</Words>
  <Application>Microsoft Office PowerPoint</Application>
  <PresentationFormat>Widescreen</PresentationFormat>
  <Paragraphs>97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Cassie Kelly</dc:creator>
  <cp:lastModifiedBy>Cole, Reginald C.</cp:lastModifiedBy>
  <cp:revision>7</cp:revision>
  <dcterms:created xsi:type="dcterms:W3CDTF">2021-05-11T12:57:38Z</dcterms:created>
  <dcterms:modified xsi:type="dcterms:W3CDTF">2022-09-29T16:39:56Z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0x01010085963B93B9A14A4C86D729A05A08F17D</vt:lpwstr>
  </property>
</Properties>
</file>